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57"/>
  </p:notesMasterIdLst>
  <p:handoutMasterIdLst>
    <p:handoutMasterId r:id="rId58"/>
  </p:handoutMasterIdLst>
  <p:sldIdLst>
    <p:sldId id="258" r:id="rId2"/>
    <p:sldId id="259" r:id="rId3"/>
    <p:sldId id="260" r:id="rId4"/>
    <p:sldId id="345" r:id="rId5"/>
    <p:sldId id="349" r:id="rId6"/>
    <p:sldId id="300" r:id="rId7"/>
    <p:sldId id="301" r:id="rId8"/>
    <p:sldId id="348" r:id="rId9"/>
    <p:sldId id="346" r:id="rId10"/>
    <p:sldId id="302" r:id="rId11"/>
    <p:sldId id="299" r:id="rId12"/>
    <p:sldId id="26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  <p:sldId id="347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263" r:id="rId5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A"/>
    <a:srgbClr val="FFFFFF"/>
    <a:srgbClr val="797979"/>
    <a:srgbClr val="FAC08F"/>
    <a:srgbClr val="DB9694"/>
    <a:srgbClr val="D6D6D6"/>
    <a:srgbClr val="FFD579"/>
    <a:srgbClr val="0000FF"/>
    <a:srgbClr val="C0C0C0"/>
    <a:srgbClr val="808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79A6B-CA72-4E50-BCE5-889FBC580542}" v="10" dt="2020-03-20T10:17:17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6405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4116" y="-114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24866907-A897-B142-81D9-3D6B2F1AEB4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55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7" tIns="47779" rIns="95557" bIns="47779" numCol="1" anchor="t" anchorCtr="0" compatLnSpc="1">
            <a:prstTxWarp prst="textNoShape">
              <a:avLst/>
            </a:prstTxWarp>
          </a:bodyPr>
          <a:lstStyle>
            <a:lvl1pPr defTabSz="955258">
              <a:defRPr sz="13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7" tIns="47779" rIns="95557" bIns="47779" numCol="1" anchor="t" anchorCtr="0" compatLnSpc="1">
            <a:prstTxWarp prst="textNoShape">
              <a:avLst/>
            </a:prstTxWarp>
          </a:bodyPr>
          <a:lstStyle>
            <a:lvl1pPr algn="r" defTabSz="955258">
              <a:defRPr sz="13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7" tIns="47779" rIns="95557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7" tIns="47779" rIns="95557" bIns="47779" numCol="1" anchor="b" anchorCtr="0" compatLnSpc="1">
            <a:prstTxWarp prst="textNoShape">
              <a:avLst/>
            </a:prstTxWarp>
          </a:bodyPr>
          <a:lstStyle>
            <a:lvl1pPr defTabSz="955258">
              <a:defRPr sz="13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7" tIns="47779" rIns="95557" bIns="47779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cs typeface="Arial" charset="0"/>
              </a:defRPr>
            </a:lvl1pPr>
          </a:lstStyle>
          <a:p>
            <a:fld id="{DE6BA493-1D63-4340-AE5B-32F88576F8B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71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95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13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39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14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621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15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22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16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139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17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56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18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083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19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709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20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32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21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06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22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18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82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23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749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24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01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25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149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26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922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27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448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28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331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29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5781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30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659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31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870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32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78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983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33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393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34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406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35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083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36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0334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37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1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38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157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39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091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40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921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41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3162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42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96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6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388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43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978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44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660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45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805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46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596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47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028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48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911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49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4753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50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1293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51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4462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52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46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7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708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53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2766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54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3091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55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81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8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80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9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9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11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208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72B18F-7852-2743-83EC-90A11DFE9AAE}" type="slidenum">
              <a:rPr lang="de-DE">
                <a:cs typeface="Arial" charset="0"/>
              </a:rPr>
              <a:pPr eaLnBrk="1" hangingPunct="1"/>
              <a:t>12</a:t>
            </a:fld>
            <a:endParaRPr lang="de-DE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2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A067A9-908A-F048-9334-C87FF14918C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3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9" y="0"/>
            <a:ext cx="8101012" cy="476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440" y="796131"/>
            <a:ext cx="8209274" cy="55125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A1D177-8F4E-9F4F-A441-8E98BA8150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2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8013" y="1"/>
            <a:ext cx="2185987" cy="6524625"/>
          </a:xfrm>
          <a:prstGeom prst="rect">
            <a:avLst/>
          </a:prstGeo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"/>
            <a:ext cx="6410325" cy="6524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F4C0E4B-259E-3B44-A3BA-B4E2EC1AD47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9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23660" y="1556740"/>
            <a:ext cx="6480900" cy="4721159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65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5992B1-713C-E445-8EA5-8AC1EAB9466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6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9" y="0"/>
            <a:ext cx="8101012" cy="476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549276"/>
            <a:ext cx="4297363" cy="59753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45050" y="549276"/>
            <a:ext cx="4298951" cy="59753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11DA28C-1F5F-0848-BAA2-C1A909F7337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9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7ED751C-A85B-9549-840F-9155532BFBC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5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9" y="0"/>
            <a:ext cx="8101012" cy="476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B69723-927A-D14B-991E-A9E2F3CF5A4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28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5E90B2-CBA3-DB4D-B039-C3DC4CABB60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2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88F239-FD20-7645-9FD7-91814223121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7263" y="6597650"/>
            <a:ext cx="56673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27DACD0-F6EA-F44D-9C8A-17FD0663891C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0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04" y="116540"/>
            <a:ext cx="2042496" cy="1299686"/>
          </a:xfrm>
          <a:prstGeom prst="rect">
            <a:avLst/>
          </a:prstGeom>
        </p:spPr>
      </p:pic>
      <p:sp>
        <p:nvSpPr>
          <p:cNvPr id="1028" name="Text Box 19"/>
          <p:cNvSpPr txBox="1">
            <a:spLocks noChangeArrowheads="1"/>
          </p:cNvSpPr>
          <p:nvPr/>
        </p:nvSpPr>
        <p:spPr bwMode="auto">
          <a:xfrm>
            <a:off x="355339" y="6475500"/>
            <a:ext cx="8280400" cy="153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KONTAKT  |  OBERSTUFE 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 |  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TIEFENBRUCHSTR. 22  |  32130 ENGER  | OBERSTUFENTEAM@WIDUKINDGYMNASIUM.DE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 rotWithShape="1"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2" t="8633" r="1"/>
          <a:stretch/>
        </p:blipFill>
        <p:spPr>
          <a:xfrm>
            <a:off x="18390" y="404580"/>
            <a:ext cx="9116456" cy="5972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1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1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1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1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1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1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g-enger.de/unterricht/oberstufe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gy.de/w86s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827480" y="1952836"/>
            <a:ext cx="799311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Abiturjahrgang 2023</a:t>
            </a:r>
          </a:p>
          <a:p>
            <a:pPr algn="ctr"/>
            <a:endParaRPr lang="de-DE" sz="2400" kern="0" dirty="0"/>
          </a:p>
          <a:p>
            <a:pPr marL="0" indent="0" algn="ctr">
              <a:buNone/>
            </a:pPr>
            <a:r>
              <a:rPr lang="de-DE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Informationen zur Oberstufe</a:t>
            </a:r>
          </a:p>
          <a:p>
            <a:pPr marL="0" indent="0" algn="ctr">
              <a:buNone/>
            </a:pPr>
            <a:r>
              <a:rPr lang="de-DE" sz="2400" kern="0" dirty="0"/>
              <a:t>   Präsentation in Corona-Zeiten</a:t>
            </a:r>
          </a:p>
          <a:p>
            <a:pPr marL="0" indent="0" algn="ctr">
              <a:buNone/>
            </a:pPr>
            <a:r>
              <a:rPr lang="de-DE" sz="2400" kern="0" dirty="0"/>
              <a:t>Den Link zur Video-Präsentation finden Sie auf der Homepage!</a:t>
            </a:r>
          </a:p>
          <a:p>
            <a:pPr marL="0" indent="0" algn="ctr">
              <a:buNone/>
            </a:pPr>
            <a:endParaRPr lang="de-DE" sz="2400" u="sng" kern="0" dirty="0"/>
          </a:p>
          <a:p>
            <a:pPr marL="0" indent="0" algn="ctr">
              <a:buNone/>
            </a:pPr>
            <a:r>
              <a:rPr lang="de-DE" sz="3000" u="sng" kern="0" dirty="0"/>
              <a:t>Thema</a:t>
            </a:r>
            <a:r>
              <a:rPr lang="de-DE" sz="3000" kern="0" dirty="0"/>
              <a:t>: </a:t>
            </a:r>
            <a:r>
              <a:rPr lang="de-DE" sz="3000" b="1" kern="0" dirty="0"/>
              <a:t>Laufbahnberatung Jahrgangsstufe 9</a:t>
            </a:r>
            <a:endParaRPr lang="de-DE" sz="3000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550" y="1628750"/>
            <a:ext cx="6768940" cy="453663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de-DE" sz="2400" b="1" dirty="0"/>
              <a:t>Abiturprüfung</a:t>
            </a:r>
            <a:r>
              <a:rPr lang="de-DE" sz="2400" dirty="0"/>
              <a:t> in 4 Fächern</a:t>
            </a:r>
          </a:p>
          <a:p>
            <a:pPr marL="0" indent="0" algn="ctr" eaLnBrk="1" hangingPunct="1">
              <a:buNone/>
            </a:pPr>
            <a:r>
              <a:rPr lang="de-DE" sz="2400" dirty="0"/>
              <a:t>(plus ggf. besondere Lernleistung)</a:t>
            </a:r>
          </a:p>
          <a:p>
            <a:pPr marL="0" indent="0" algn="ctr" eaLnBrk="1" hangingPunct="1">
              <a:buNone/>
            </a:pPr>
            <a:endParaRPr lang="de-DE" sz="2400" dirty="0"/>
          </a:p>
          <a:p>
            <a:pPr marL="0" indent="0" algn="ctr" eaLnBrk="1" hangingPunct="1">
              <a:buNone/>
            </a:pPr>
            <a:r>
              <a:rPr lang="de-DE" sz="2400" dirty="0"/>
              <a:t>Zulassung</a:t>
            </a:r>
          </a:p>
          <a:p>
            <a:pPr marL="0" indent="0" algn="ctr" eaLnBrk="1" hangingPunct="1">
              <a:buNone/>
            </a:pPr>
            <a:endParaRPr lang="de-DE" sz="2400" dirty="0"/>
          </a:p>
          <a:p>
            <a:pPr marL="0" indent="0" algn="ctr" eaLnBrk="1" hangingPunct="1">
              <a:buNone/>
            </a:pPr>
            <a:r>
              <a:rPr lang="de-DE" sz="2400" b="1" dirty="0"/>
              <a:t>Qualifikationsphase</a:t>
            </a:r>
            <a:r>
              <a:rPr lang="de-DE" sz="2400" dirty="0"/>
              <a:t> (</a:t>
            </a:r>
            <a:r>
              <a:rPr lang="de-DE" sz="2400" dirty="0" err="1"/>
              <a:t>Q1</a:t>
            </a:r>
            <a:r>
              <a:rPr lang="de-DE" sz="2400" dirty="0"/>
              <a:t>, Q2, 2 Jahre)</a:t>
            </a:r>
          </a:p>
          <a:p>
            <a:pPr marL="0" indent="0" algn="ctr" eaLnBrk="1" hangingPunct="1">
              <a:buNone/>
            </a:pPr>
            <a:endParaRPr lang="de-DE" sz="2400" dirty="0"/>
          </a:p>
          <a:p>
            <a:pPr marL="0" indent="0" algn="ctr" eaLnBrk="1" hangingPunct="1">
              <a:buNone/>
            </a:pPr>
            <a:r>
              <a:rPr lang="de-DE" sz="2400" dirty="0"/>
              <a:t>Versetzung</a:t>
            </a:r>
          </a:p>
          <a:p>
            <a:pPr marL="0" indent="0" algn="ctr" eaLnBrk="1" hangingPunct="1">
              <a:buNone/>
            </a:pPr>
            <a:endParaRPr lang="de-DE" sz="2400" dirty="0"/>
          </a:p>
          <a:p>
            <a:pPr marL="0" indent="0" algn="ctr" eaLnBrk="1" hangingPunct="1">
              <a:buNone/>
            </a:pPr>
            <a:r>
              <a:rPr lang="de-DE" sz="2400" b="1" dirty="0"/>
              <a:t>Einführungsphase</a:t>
            </a:r>
            <a:r>
              <a:rPr lang="de-DE" sz="2400" dirty="0"/>
              <a:t> (</a:t>
            </a:r>
            <a:r>
              <a:rPr lang="de-DE" sz="2400" dirty="0" err="1"/>
              <a:t>EF</a:t>
            </a:r>
            <a:r>
              <a:rPr lang="de-DE" sz="2400" dirty="0"/>
              <a:t>, 1 Jahr</a:t>
            </a:r>
            <a:r>
              <a:rPr lang="de-DE" sz="3000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980" y="456955"/>
            <a:ext cx="6840510" cy="648072"/>
          </a:xfrm>
        </p:spPr>
        <p:txBody>
          <a:bodyPr/>
          <a:lstStyle/>
          <a:p>
            <a:pPr algn="l"/>
            <a:r>
              <a:rPr lang="de-DE" sz="3200" b="1" dirty="0"/>
              <a:t>Grundstruktur der Oberstufe – </a:t>
            </a:r>
            <a:br>
              <a:rPr lang="de-DE" sz="3200" b="1" dirty="0"/>
            </a:br>
            <a:r>
              <a:rPr lang="de-DE" sz="3200" b="1" dirty="0"/>
              <a:t>Aufbau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Pfeil nach unten 4"/>
          <p:cNvSpPr/>
          <p:nvPr/>
        </p:nvSpPr>
        <p:spPr>
          <a:xfrm flipV="1">
            <a:off x="3316867" y="2952641"/>
            <a:ext cx="288032" cy="36004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 flipV="1">
            <a:off x="5796136" y="2952641"/>
            <a:ext cx="288032" cy="36004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 flipV="1">
            <a:off x="3316867" y="4614126"/>
            <a:ext cx="288032" cy="36004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 flipV="1">
            <a:off x="5796136" y="4614126"/>
            <a:ext cx="288032" cy="36004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6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AB8395E-BE44-4875-A169-1338509C3956}"/>
              </a:ext>
            </a:extLst>
          </p:cNvPr>
          <p:cNvSpPr/>
          <p:nvPr/>
        </p:nvSpPr>
        <p:spPr>
          <a:xfrm>
            <a:off x="971500" y="332570"/>
            <a:ext cx="54655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latin typeface="+mn-lt"/>
              </a:rPr>
              <a:t>Grundstruktur der Oberstufe – </a:t>
            </a:r>
          </a:p>
          <a:p>
            <a:r>
              <a:rPr lang="de-DE" sz="3200" b="1" dirty="0">
                <a:latin typeface="+mn-lt"/>
              </a:rPr>
              <a:t>Verweildauer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E84DDA9-CFD9-40A0-BDE7-46D1F1EAE8A9}"/>
              </a:ext>
            </a:extLst>
          </p:cNvPr>
          <p:cNvSpPr/>
          <p:nvPr/>
        </p:nvSpPr>
        <p:spPr>
          <a:xfrm>
            <a:off x="971500" y="2120950"/>
            <a:ext cx="75610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Verweildauer maximal vier Jahre</a:t>
            </a:r>
          </a:p>
          <a:p>
            <a:pPr marL="355600">
              <a:spcAft>
                <a:spcPts val="1200"/>
              </a:spcAft>
            </a:pPr>
            <a:r>
              <a:rPr lang="de-DE" sz="2800" dirty="0">
                <a:latin typeface="+mn-lt"/>
              </a:rPr>
              <a:t>⇒ nur eine Wiederholung möglich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bei nicht bestandener Abiturprüfung ist eine Wiederholung im Folgejahr möglich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latin typeface="+mn-lt"/>
              </a:rPr>
              <a:t>     (neue Zulassung, ggf. zweite „Ehrenrunde“)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Ausnahmen nur durch Bezirksregierung</a:t>
            </a:r>
          </a:p>
        </p:txBody>
      </p:sp>
    </p:spTree>
    <p:extLst>
      <p:ext uri="{BB962C8B-B14F-4D97-AF65-F5344CB8AC3E}">
        <p14:creationId xmlns:p14="http://schemas.microsoft.com/office/powerpoint/2010/main" val="38116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Grundstruktur der Oberstufe – </a:t>
            </a:r>
            <a:br>
              <a:rPr lang="de-DE" sz="3200" b="1" dirty="0"/>
            </a:br>
            <a:r>
              <a:rPr lang="de-DE" sz="3200" b="1" dirty="0"/>
              <a:t>Abschlüsse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sz="2400" dirty="0"/>
              <a:t>Allgemeine Hochschulreife (</a:t>
            </a:r>
            <a:r>
              <a:rPr lang="de-DE" sz="2400" b="1" dirty="0"/>
              <a:t>Abitur</a:t>
            </a:r>
            <a:r>
              <a:rPr lang="de-DE" sz="2400" dirty="0"/>
              <a:t>)</a:t>
            </a:r>
          </a:p>
          <a:p>
            <a:pPr marL="0" indent="0" algn="ctr">
              <a:buNone/>
            </a:pPr>
            <a:r>
              <a:rPr lang="de-DE" sz="2400" dirty="0"/>
              <a:t>(nach Q2 und Abiturprüfung)</a:t>
            </a:r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2400" b="1" dirty="0"/>
              <a:t>Fachhochschulreife</a:t>
            </a:r>
            <a:r>
              <a:rPr lang="de-DE" sz="2400" dirty="0"/>
              <a:t> (schulischer Teil)</a:t>
            </a:r>
          </a:p>
          <a:p>
            <a:pPr marL="0" indent="0" algn="ctr">
              <a:buNone/>
            </a:pPr>
            <a:r>
              <a:rPr lang="de-DE" sz="2400" dirty="0"/>
              <a:t>(frühestens nach </a:t>
            </a:r>
            <a:r>
              <a:rPr lang="de-DE" sz="2400" dirty="0" err="1"/>
              <a:t>Q1</a:t>
            </a:r>
            <a:r>
              <a:rPr lang="de-DE" sz="2400" dirty="0"/>
              <a:t>)</a:t>
            </a:r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2400" b="1" dirty="0"/>
              <a:t>mittlerer Schulabschluss</a:t>
            </a:r>
            <a:r>
              <a:rPr lang="de-DE" sz="2400" dirty="0"/>
              <a:t> (Fachoberschulreife)</a:t>
            </a:r>
          </a:p>
          <a:p>
            <a:pPr marL="0" indent="0" algn="ctr">
              <a:buNone/>
            </a:pPr>
            <a:r>
              <a:rPr lang="de-DE" sz="2400" dirty="0"/>
              <a:t>(nach </a:t>
            </a:r>
            <a:r>
              <a:rPr lang="de-DE" sz="2400" dirty="0" err="1"/>
              <a:t>EF</a:t>
            </a:r>
            <a:r>
              <a:rPr lang="de-DE" sz="2400" dirty="0"/>
              <a:t>, nur </a:t>
            </a:r>
            <a:r>
              <a:rPr lang="de-DE" sz="2400" dirty="0" err="1"/>
              <a:t>G8</a:t>
            </a:r>
            <a:r>
              <a:rPr lang="de-DE" sz="2400" dirty="0"/>
              <a:t>)</a:t>
            </a:r>
          </a:p>
        </p:txBody>
      </p:sp>
      <p:sp>
        <p:nvSpPr>
          <p:cNvPr id="5" name="Pfeil nach unten 4">
            <a:extLst>
              <a:ext uri="{FF2B5EF4-FFF2-40B4-BE49-F238E27FC236}">
                <a16:creationId xmlns:a16="http://schemas.microsoft.com/office/drawing/2014/main" id="{D37DEEFA-6F55-4553-9285-B6EE5AA765F3}"/>
              </a:ext>
            </a:extLst>
          </p:cNvPr>
          <p:cNvSpPr/>
          <p:nvPr/>
        </p:nvSpPr>
        <p:spPr>
          <a:xfrm flipV="1">
            <a:off x="4463480" y="2706518"/>
            <a:ext cx="288032" cy="36004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4">
            <a:extLst>
              <a:ext uri="{FF2B5EF4-FFF2-40B4-BE49-F238E27FC236}">
                <a16:creationId xmlns:a16="http://schemas.microsoft.com/office/drawing/2014/main" id="{572EE02A-C660-4DBF-B76E-1A67B4349AC5}"/>
              </a:ext>
            </a:extLst>
          </p:cNvPr>
          <p:cNvSpPr/>
          <p:nvPr/>
        </p:nvSpPr>
        <p:spPr>
          <a:xfrm flipV="1">
            <a:off x="4463480" y="4293120"/>
            <a:ext cx="288032" cy="36004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1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Grundstruktur der Oberstufe – </a:t>
            </a:r>
            <a:br>
              <a:rPr lang="de-DE" sz="3200" b="1" dirty="0"/>
            </a:br>
            <a:r>
              <a:rPr lang="de-DE" sz="3200" b="1" dirty="0"/>
              <a:t>Kursarten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/>
              <a:t>In der </a:t>
            </a:r>
            <a:r>
              <a:rPr lang="de-DE" sz="2400" b="1" dirty="0"/>
              <a:t>Einführungsphase</a:t>
            </a:r>
            <a:r>
              <a:rPr lang="de-DE" sz="2400" dirty="0"/>
              <a:t>:</a:t>
            </a:r>
          </a:p>
          <a:p>
            <a:pPr marL="723900" indent="-368300"/>
            <a:r>
              <a:rPr lang="de-DE" sz="2400" dirty="0"/>
              <a:t>Grundkurse (3 </a:t>
            </a:r>
            <a:r>
              <a:rPr lang="de-DE" sz="2400" dirty="0" err="1"/>
              <a:t>Ustd</a:t>
            </a:r>
            <a:r>
              <a:rPr lang="de-DE" sz="2400" dirty="0"/>
              <a:t>.)</a:t>
            </a:r>
          </a:p>
          <a:p>
            <a:pPr marL="723900" indent="-368300"/>
            <a:r>
              <a:rPr lang="de-DE" sz="2400" dirty="0"/>
              <a:t>Grundkurse neuer Fremdsprachen (4 </a:t>
            </a:r>
            <a:r>
              <a:rPr lang="de-DE" sz="2400" dirty="0" err="1"/>
              <a:t>Ustd</a:t>
            </a:r>
            <a:r>
              <a:rPr lang="de-DE" sz="2400" dirty="0"/>
              <a:t>.)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Vertiefungskurse (2 </a:t>
            </a:r>
            <a:r>
              <a:rPr lang="de-DE" sz="2400" dirty="0" err="1"/>
              <a:t>Ustd</a:t>
            </a:r>
            <a:r>
              <a:rPr lang="de-DE" sz="2400" dirty="0"/>
              <a:t>.)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400" dirty="0"/>
              <a:t>Zusätzlich in der </a:t>
            </a:r>
            <a:r>
              <a:rPr lang="de-DE" sz="2400" b="1" dirty="0"/>
              <a:t>Qualifikationsphase</a:t>
            </a:r>
            <a:r>
              <a:rPr lang="de-DE" sz="2400" dirty="0"/>
              <a:t>:</a:t>
            </a:r>
          </a:p>
          <a:p>
            <a:pPr marL="723900" indent="-368300"/>
            <a:r>
              <a:rPr lang="de-DE" sz="2400" dirty="0"/>
              <a:t>Leistungskurse (5 </a:t>
            </a:r>
            <a:r>
              <a:rPr lang="de-DE" sz="2400" dirty="0" err="1"/>
              <a:t>Ustd</a:t>
            </a:r>
            <a:r>
              <a:rPr lang="de-DE" sz="2400" dirty="0"/>
              <a:t>.)</a:t>
            </a:r>
          </a:p>
          <a:p>
            <a:pPr marL="723900" indent="-368300"/>
            <a:r>
              <a:rPr lang="de-DE" sz="2400" dirty="0"/>
              <a:t>Projektkurse (2 </a:t>
            </a:r>
            <a:r>
              <a:rPr lang="de-DE" sz="2400" dirty="0" err="1"/>
              <a:t>Ustd</a:t>
            </a:r>
            <a:r>
              <a:rPr lang="de-DE" sz="2400" dirty="0"/>
              <a:t>., nur Q1) </a:t>
            </a:r>
          </a:p>
          <a:p>
            <a:pPr marL="723900" indent="0">
              <a:buNone/>
            </a:pPr>
            <a:r>
              <a:rPr lang="de-DE" sz="1800" dirty="0"/>
              <a:t>(können u. U. als besondere Lernleistung zählen)</a:t>
            </a:r>
          </a:p>
          <a:p>
            <a:pPr marL="723900" indent="-368300"/>
            <a:r>
              <a:rPr lang="de-DE" sz="2400" dirty="0"/>
              <a:t>Zusatzkurse (3 </a:t>
            </a:r>
            <a:r>
              <a:rPr lang="de-DE" sz="2400" dirty="0" err="1"/>
              <a:t>Ustd</a:t>
            </a:r>
            <a:r>
              <a:rPr lang="de-DE" sz="2400" dirty="0"/>
              <a:t>., nur Q2)</a:t>
            </a:r>
          </a:p>
        </p:txBody>
      </p:sp>
    </p:spTree>
    <p:extLst>
      <p:ext uri="{BB962C8B-B14F-4D97-AF65-F5344CB8AC3E}">
        <p14:creationId xmlns:p14="http://schemas.microsoft.com/office/powerpoint/2010/main" val="15023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Grundstruktur der Oberstufe – </a:t>
            </a:r>
            <a:br>
              <a:rPr lang="de-DE" sz="3200" b="1" dirty="0"/>
            </a:br>
            <a:r>
              <a:rPr lang="de-DE" sz="3200" b="1" dirty="0"/>
              <a:t>Fächer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Aufgabenfeld I </a:t>
            </a:r>
            <a:r>
              <a:rPr lang="de-DE" sz="1800" dirty="0"/>
              <a:t>(</a:t>
            </a:r>
            <a:r>
              <a:rPr lang="de-DE" sz="1800" b="1" dirty="0"/>
              <a:t>sprachlich</a:t>
            </a:r>
            <a:r>
              <a:rPr lang="de-DE" sz="1800" dirty="0"/>
              <a:t>)</a:t>
            </a:r>
            <a:r>
              <a:rPr lang="de-DE" sz="2400" dirty="0"/>
              <a:t>:</a:t>
            </a:r>
          </a:p>
          <a:p>
            <a:pPr marL="723900" indent="-368300"/>
            <a:r>
              <a:rPr lang="de-DE" sz="2400" dirty="0"/>
              <a:t>Deutsch [GK/LK/VK/PK]</a:t>
            </a:r>
          </a:p>
          <a:p>
            <a:pPr marL="723900" indent="-368300"/>
            <a:r>
              <a:rPr lang="de-DE" sz="2400" dirty="0"/>
              <a:t>Englisch [GK/LK/VK/PK]</a:t>
            </a:r>
          </a:p>
          <a:p>
            <a:pPr marL="723900" indent="-368300"/>
            <a:r>
              <a:rPr lang="de-DE" sz="2400" dirty="0"/>
              <a:t>Französisch (ab Kl. 6, ab Kl. 8) [GK/LK/VK]</a:t>
            </a:r>
          </a:p>
          <a:p>
            <a:pPr marL="723900" indent="-368300"/>
            <a:r>
              <a:rPr lang="de-DE" sz="2400" dirty="0"/>
              <a:t>Französisch (neueinsetzend) [GK]</a:t>
            </a:r>
          </a:p>
          <a:p>
            <a:pPr marL="723900" indent="-368300"/>
            <a:r>
              <a:rPr lang="de-DE" sz="2400" dirty="0"/>
              <a:t>Latein (ab Kl. 6, ab Kl. 8) [GK/VK]</a:t>
            </a:r>
          </a:p>
          <a:p>
            <a:pPr marL="723900" indent="-368300"/>
            <a:r>
              <a:rPr lang="de-DE" sz="2400" dirty="0"/>
              <a:t>Latein (neueinsetzend) [GK]</a:t>
            </a:r>
          </a:p>
          <a:p>
            <a:pPr marL="723900" indent="-368300"/>
            <a:r>
              <a:rPr lang="de-DE" sz="2400" dirty="0"/>
              <a:t>Spanisch (ab. Kl. 8) [GK/LK]</a:t>
            </a:r>
          </a:p>
          <a:p>
            <a:pPr marL="723900" indent="-368300"/>
            <a:r>
              <a:rPr lang="de-DE" sz="2400" dirty="0"/>
              <a:t>Spanisch (neueinsetzend) [GK]</a:t>
            </a:r>
          </a:p>
        </p:txBody>
      </p:sp>
    </p:spTree>
    <p:extLst>
      <p:ext uri="{BB962C8B-B14F-4D97-AF65-F5344CB8AC3E}">
        <p14:creationId xmlns:p14="http://schemas.microsoft.com/office/powerpoint/2010/main" val="4843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Grundstruktur der Oberstufe – </a:t>
            </a:r>
            <a:br>
              <a:rPr lang="de-DE" sz="3200" b="1" dirty="0"/>
            </a:br>
            <a:r>
              <a:rPr lang="de-DE" sz="3200" b="1" dirty="0"/>
              <a:t>Fächer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Aufgabenfeld I </a:t>
            </a:r>
            <a:r>
              <a:rPr lang="de-DE" sz="1800" dirty="0"/>
              <a:t>(</a:t>
            </a:r>
            <a:r>
              <a:rPr lang="de-DE" sz="1800" b="1" dirty="0"/>
              <a:t>literarisch-künstlerisch</a:t>
            </a:r>
            <a:r>
              <a:rPr lang="de-DE" sz="1800" dirty="0"/>
              <a:t>)</a:t>
            </a:r>
            <a:r>
              <a:rPr lang="de-DE" sz="2400" dirty="0"/>
              <a:t>: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Kunst [GK]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Musik [GK/LK]</a:t>
            </a:r>
          </a:p>
          <a:p>
            <a:pPr marL="723900" indent="-368300"/>
            <a:r>
              <a:rPr lang="de-DE" sz="2400" dirty="0"/>
              <a:t>Vokalpraxis (Chor, nur in Q1) [GK]</a:t>
            </a:r>
          </a:p>
          <a:p>
            <a:pPr marL="723900" indent="0">
              <a:spcAft>
                <a:spcPts val="600"/>
              </a:spcAft>
              <a:buNone/>
            </a:pPr>
            <a:r>
              <a:rPr lang="de-DE" sz="1800" dirty="0"/>
              <a:t>(Voraussetzung: AG Chor / Jazz-Rock-Ensemble in der EF)</a:t>
            </a:r>
            <a:endParaRPr lang="de-DE" sz="2400" dirty="0"/>
          </a:p>
          <a:p>
            <a:pPr marL="723900" indent="-368300"/>
            <a:r>
              <a:rPr lang="de-DE" sz="2400" dirty="0"/>
              <a:t>Instrumentalpraxis (Orchester, nur in Q1) [GK]</a:t>
            </a:r>
          </a:p>
          <a:p>
            <a:pPr marL="723900" indent="0">
              <a:spcAft>
                <a:spcPts val="600"/>
              </a:spcAft>
              <a:buNone/>
            </a:pPr>
            <a:r>
              <a:rPr lang="de-DE" sz="1800" dirty="0"/>
              <a:t>(Voraussetzung: AG Orchester / Jazz-Rock / Big Band in der EF)</a:t>
            </a:r>
          </a:p>
          <a:p>
            <a:pPr marL="723900" indent="-368300"/>
            <a:r>
              <a:rPr lang="de-DE" sz="2400" dirty="0"/>
              <a:t>Literatur (nur in Q1) [GK]</a:t>
            </a:r>
          </a:p>
        </p:txBody>
      </p:sp>
    </p:spTree>
    <p:extLst>
      <p:ext uri="{BB962C8B-B14F-4D97-AF65-F5344CB8AC3E}">
        <p14:creationId xmlns:p14="http://schemas.microsoft.com/office/powerpoint/2010/main" val="33954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Grundstruktur der Oberstufe – </a:t>
            </a:r>
            <a:br>
              <a:rPr lang="de-DE" sz="3200" b="1" dirty="0"/>
            </a:br>
            <a:r>
              <a:rPr lang="de-DE" sz="3200" b="1" dirty="0"/>
              <a:t>Fächer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Aufgabenfeld II </a:t>
            </a:r>
            <a:r>
              <a:rPr lang="de-DE" sz="1800" dirty="0"/>
              <a:t>(</a:t>
            </a:r>
            <a:r>
              <a:rPr lang="de-DE" sz="1800" b="1" dirty="0"/>
              <a:t>gesellschaftswissenschaftlich</a:t>
            </a:r>
            <a:r>
              <a:rPr lang="de-DE" sz="1800" dirty="0"/>
              <a:t>)</a:t>
            </a:r>
            <a:r>
              <a:rPr lang="de-DE" sz="2400" dirty="0"/>
              <a:t>: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Erdkunde [GK/LK]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Geschichte [GK/LK/PK/ZK]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Pädagogik [GK/LK]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Philosophie [GK]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Sozialwissenschaften [GK/LK/ZK]</a:t>
            </a:r>
          </a:p>
          <a:p>
            <a:pPr marL="723900" indent="-368300"/>
            <a:r>
              <a:rPr lang="de-DE" sz="2400" dirty="0"/>
              <a:t>Religion (Sondervorschriften) [GK]</a:t>
            </a:r>
          </a:p>
        </p:txBody>
      </p:sp>
    </p:spTree>
    <p:extLst>
      <p:ext uri="{BB962C8B-B14F-4D97-AF65-F5344CB8AC3E}">
        <p14:creationId xmlns:p14="http://schemas.microsoft.com/office/powerpoint/2010/main" val="9506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Grundstruktur der Oberstufe – </a:t>
            </a:r>
            <a:br>
              <a:rPr lang="de-DE" sz="3200" b="1" dirty="0"/>
            </a:br>
            <a:r>
              <a:rPr lang="de-DE" sz="3200" b="1" dirty="0"/>
              <a:t>Fächer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Aufgabenfeld III </a:t>
            </a:r>
            <a:r>
              <a:rPr lang="de-DE" sz="1800" dirty="0"/>
              <a:t>(</a:t>
            </a:r>
            <a:r>
              <a:rPr lang="de-DE" sz="1800" b="1" dirty="0"/>
              <a:t>mathematisch-naturwissenschaftlich-techn.</a:t>
            </a:r>
            <a:r>
              <a:rPr lang="de-DE" sz="1800" dirty="0"/>
              <a:t>):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Mathematik [GK/LK/VK]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Biologie [GK/LK]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Chemie [GK/LK]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Physik [GK/LK]</a:t>
            </a:r>
          </a:p>
          <a:p>
            <a:pPr marL="723900" indent="-368300">
              <a:spcAft>
                <a:spcPts val="1200"/>
              </a:spcAft>
            </a:pPr>
            <a:r>
              <a:rPr lang="de-DE" sz="2400" dirty="0"/>
              <a:t>Informatik (Sondervorschriften) [GK]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400" dirty="0"/>
              <a:t>Ohne Zuordnung:</a:t>
            </a:r>
          </a:p>
          <a:p>
            <a:pPr marL="723900" indent="-368300"/>
            <a:r>
              <a:rPr lang="de-DE" sz="2400" dirty="0"/>
              <a:t>Sport (Sondervorschriften) [GK]</a:t>
            </a:r>
          </a:p>
        </p:txBody>
      </p:sp>
    </p:spTree>
    <p:extLst>
      <p:ext uri="{BB962C8B-B14F-4D97-AF65-F5344CB8AC3E}">
        <p14:creationId xmlns:p14="http://schemas.microsoft.com/office/powerpoint/2010/main" val="34472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Grundvorgaben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Folgekursprinzip:</a:t>
            </a:r>
          </a:p>
          <a:p>
            <a:pPr marL="723900" indent="-368300" defTabSz="900113"/>
            <a:r>
              <a:rPr lang="de-DE" sz="2400" dirty="0"/>
              <a:t>Fächer können nicht neu angewählt werden</a:t>
            </a:r>
          </a:p>
          <a:p>
            <a:pPr marL="723900" lvl="1" indent="0">
              <a:spcAft>
                <a:spcPts val="600"/>
              </a:spcAft>
              <a:buNone/>
            </a:pPr>
            <a:r>
              <a:rPr lang="de-DE" sz="2400" dirty="0"/>
              <a:t>⟹ </a:t>
            </a:r>
            <a:r>
              <a:rPr lang="de-DE" sz="2400" b="1" dirty="0"/>
              <a:t>die Wahlen zur EF legen die wählbaren Fächer fest</a:t>
            </a:r>
            <a:r>
              <a:rPr lang="de-DE" sz="2400" dirty="0"/>
              <a:t>! </a:t>
            </a:r>
          </a:p>
          <a:p>
            <a:pPr marL="723900" indent="-368300" defTabSz="900113"/>
            <a:r>
              <a:rPr lang="de-DE" sz="2400" dirty="0"/>
              <a:t>Ausnahmen:</a:t>
            </a:r>
          </a:p>
          <a:p>
            <a:pPr marL="1160463" lvl="1" indent="-436563">
              <a:buFont typeface="Wingdings" panose="05000000000000000000" pitchFamily="2" charset="2"/>
              <a:buChar char="ü"/>
            </a:pPr>
            <a:r>
              <a:rPr lang="de-DE" sz="2400" dirty="0"/>
              <a:t>Vertiefungskurse</a:t>
            </a:r>
          </a:p>
          <a:p>
            <a:pPr marL="1160463" lvl="1" indent="-436563">
              <a:buFont typeface="Wingdings" panose="05000000000000000000" pitchFamily="2" charset="2"/>
              <a:buChar char="ü"/>
            </a:pPr>
            <a:r>
              <a:rPr lang="de-DE" sz="2400" dirty="0"/>
              <a:t>Projektkurse (nur Q1)</a:t>
            </a:r>
          </a:p>
          <a:p>
            <a:pPr marL="1160463" lvl="1" indent="-436563">
              <a:buFont typeface="Wingdings" panose="05000000000000000000" pitchFamily="2" charset="2"/>
              <a:buChar char="ü"/>
            </a:pPr>
            <a:r>
              <a:rPr lang="de-DE" sz="2400" dirty="0"/>
              <a:t>Zusatzkurse (nur GE / SW in Q2)</a:t>
            </a:r>
          </a:p>
          <a:p>
            <a:pPr marL="1160463" lvl="1" indent="-436563">
              <a:buFont typeface="Wingdings" panose="05000000000000000000" pitchFamily="2" charset="2"/>
              <a:buChar char="ü"/>
            </a:pPr>
            <a:r>
              <a:rPr lang="de-DE" sz="2400" dirty="0"/>
              <a:t>Literatur, Vokalpraxis, Instrumentalpraxis (nur Q1)</a:t>
            </a:r>
          </a:p>
          <a:p>
            <a:pPr marL="1160463" lvl="1" indent="-436563">
              <a:buFont typeface="Wingdings" panose="05000000000000000000" pitchFamily="2" charset="2"/>
              <a:buChar char="ü"/>
            </a:pPr>
            <a:r>
              <a:rPr lang="de-DE" sz="2400" dirty="0"/>
              <a:t>Umwahlen zwischen Religion und Philosophie</a:t>
            </a:r>
          </a:p>
        </p:txBody>
      </p:sp>
    </p:spTree>
    <p:extLst>
      <p:ext uri="{BB962C8B-B14F-4D97-AF65-F5344CB8AC3E}">
        <p14:creationId xmlns:p14="http://schemas.microsoft.com/office/powerpoint/2010/main" val="9067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Grundvorgaben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Abiturfächer: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zwei Leistungskurse (schriftlich)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ein Grundkurs schriftlich (A3)</a:t>
            </a:r>
          </a:p>
          <a:p>
            <a:pPr marL="723900" indent="-368300"/>
            <a:r>
              <a:rPr lang="de-DE" sz="2400" dirty="0"/>
              <a:t>ein Grundkurs mündlich (A4)</a:t>
            </a:r>
          </a:p>
        </p:txBody>
      </p:sp>
    </p:spTree>
    <p:extLst>
      <p:ext uri="{BB962C8B-B14F-4D97-AF65-F5344CB8AC3E}">
        <p14:creationId xmlns:p14="http://schemas.microsoft.com/office/powerpoint/2010/main" val="14457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F2048553-33DC-49A8-A6FF-0D069BA6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18" y="409228"/>
            <a:ext cx="5832751" cy="648072"/>
          </a:xfrm>
        </p:spPr>
        <p:txBody>
          <a:bodyPr/>
          <a:lstStyle/>
          <a:p>
            <a:pPr algn="l"/>
            <a:r>
              <a:rPr lang="de-DE" sz="3200" b="1" dirty="0"/>
              <a:t>Was erwartet Sie in der Präsentation?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6B8EA69-085F-4371-BF3B-557463CCA5DB}"/>
              </a:ext>
            </a:extLst>
          </p:cNvPr>
          <p:cNvSpPr/>
          <p:nvPr/>
        </p:nvSpPr>
        <p:spPr>
          <a:xfrm>
            <a:off x="1403619" y="1894987"/>
            <a:ext cx="6912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Ansprechpartner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Grundstruktur der Oberstufe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Laufbahnplanung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Organisation der Wahlen für die 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Infos zum Sozialpraktikum in der EF als 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Fahrten in der Qualifikationsphase</a:t>
            </a:r>
          </a:p>
        </p:txBody>
      </p:sp>
    </p:spTree>
    <p:extLst>
      <p:ext uri="{BB962C8B-B14F-4D97-AF65-F5344CB8AC3E}">
        <p14:creationId xmlns:p14="http://schemas.microsoft.com/office/powerpoint/2010/main" val="963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Grundvorgaben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Abiturfächer:</a:t>
            </a:r>
          </a:p>
          <a:p>
            <a:pPr marL="723900" indent="-368300"/>
            <a:r>
              <a:rPr lang="de-DE" sz="2400" dirty="0"/>
              <a:t>zwei Kernfächer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Deutsch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Fremdsprache</a:t>
            </a:r>
          </a:p>
          <a:p>
            <a:pPr marL="10779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Mathematik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ein gesellschaftswissenschaftliches Fach</a:t>
            </a:r>
          </a:p>
          <a:p>
            <a:pPr marL="723900" indent="-368300"/>
            <a:r>
              <a:rPr lang="de-DE" sz="2400" dirty="0"/>
              <a:t>wenn nicht Mathematik gewählt wurde:</a:t>
            </a:r>
          </a:p>
          <a:p>
            <a:pPr marL="723900" indent="0">
              <a:spcAft>
                <a:spcPts val="600"/>
              </a:spcAft>
              <a:buNone/>
            </a:pPr>
            <a:r>
              <a:rPr lang="de-DE" sz="2400" dirty="0"/>
              <a:t>ein naturwissenschaftlich-technisches Fach</a:t>
            </a:r>
          </a:p>
          <a:p>
            <a:pPr marL="723900" indent="-368300"/>
            <a:r>
              <a:rPr lang="de-DE" sz="2400" u="sng" dirty="0"/>
              <a:t>nicht</a:t>
            </a:r>
            <a:r>
              <a:rPr lang="de-DE" sz="2400" dirty="0"/>
              <a:t> Sport</a:t>
            </a:r>
          </a:p>
        </p:txBody>
      </p:sp>
    </p:spTree>
    <p:extLst>
      <p:ext uri="{BB962C8B-B14F-4D97-AF65-F5344CB8AC3E}">
        <p14:creationId xmlns:p14="http://schemas.microsoft.com/office/powerpoint/2010/main" val="36828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Grundvorgaben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„Kritische Leistungskurse“: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Siehe Laufbahnplanung Qualifikationsphase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246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Grundvorgaben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Latinum:</a:t>
            </a:r>
          </a:p>
          <a:p>
            <a:pPr marL="723900" indent="-368300"/>
            <a:r>
              <a:rPr lang="de-DE" sz="2400" dirty="0"/>
              <a:t>Unterrichtsdauer</a:t>
            </a:r>
          </a:p>
          <a:p>
            <a:pPr marL="1084263" lvl="1" indent="-360363">
              <a:buFont typeface="Wingdings" panose="05000000000000000000" pitchFamily="2" charset="2"/>
              <a:buChar char="ü"/>
            </a:pPr>
            <a:r>
              <a:rPr lang="de-DE" sz="2400" dirty="0"/>
              <a:t>Latein von Kl. 6 bis Ende EF</a:t>
            </a:r>
          </a:p>
          <a:p>
            <a:pPr marL="1084263" lvl="1" indent="-360363">
              <a:buFont typeface="Wingdings" panose="05000000000000000000" pitchFamily="2" charset="2"/>
              <a:buChar char="ü"/>
            </a:pPr>
            <a:r>
              <a:rPr lang="de-DE" sz="2400" dirty="0"/>
              <a:t>Latein von Kl. 8 bis Ende Q2</a:t>
            </a:r>
          </a:p>
          <a:p>
            <a:pPr marL="1084263" lvl="1" indent="-360363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Latein von EF bis Ende Q2 plus Prüfung</a:t>
            </a:r>
          </a:p>
          <a:p>
            <a:pPr marL="723900" indent="-368300"/>
            <a:r>
              <a:rPr lang="de-DE" sz="2400" dirty="0"/>
              <a:t>Notenvoraussetzung</a:t>
            </a:r>
          </a:p>
          <a:p>
            <a:pPr marL="1084263" lvl="1" indent="-360363">
              <a:buFont typeface="Wingdings" panose="05000000000000000000" pitchFamily="2" charset="2"/>
              <a:buChar char="ü"/>
            </a:pPr>
            <a:r>
              <a:rPr lang="de-DE" sz="2400" dirty="0"/>
              <a:t>im letzten Jahr mindestens „ausreichend“</a:t>
            </a:r>
          </a:p>
        </p:txBody>
      </p:sp>
    </p:spTree>
    <p:extLst>
      <p:ext uri="{BB962C8B-B14F-4D97-AF65-F5344CB8AC3E}">
        <p14:creationId xmlns:p14="http://schemas.microsoft.com/office/powerpoint/2010/main" val="27780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124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Stundenumfang: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im Durchschnitt mindestens 34 </a:t>
            </a:r>
            <a:r>
              <a:rPr lang="de-DE" sz="2400" dirty="0" err="1"/>
              <a:t>Ustd</a:t>
            </a:r>
            <a:r>
              <a:rPr lang="de-DE" sz="2400" dirty="0"/>
              <a:t>.</a:t>
            </a:r>
          </a:p>
          <a:p>
            <a:pPr marL="10779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11 Grundkurse, davon eine neue Fremdsprache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12 Grundkurse</a:t>
            </a:r>
          </a:p>
          <a:p>
            <a:pPr marL="1077913" lvl="1" indent="0">
              <a:spcAft>
                <a:spcPts val="600"/>
              </a:spcAft>
              <a:buNone/>
            </a:pPr>
            <a:r>
              <a:rPr lang="de-DE" sz="2400" dirty="0"/>
              <a:t>(11 Grundkurse im 2. Halbjahr)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11 Grundkurse, 1 Vertiefungskurs</a:t>
            </a:r>
          </a:p>
          <a:p>
            <a:pPr marL="1077913" lvl="1" indent="0">
              <a:spcAft>
                <a:spcPts val="600"/>
              </a:spcAft>
              <a:buNone/>
            </a:pPr>
            <a:r>
              <a:rPr lang="de-DE" sz="2400" dirty="0"/>
              <a:t>(11 Grundkurse im 2. Halbjahr)</a:t>
            </a:r>
          </a:p>
          <a:p>
            <a:pPr marL="10779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10 Grundkurse, 2 Vertiefungskurse</a:t>
            </a:r>
          </a:p>
          <a:p>
            <a:pPr marL="723900" indent="-368300"/>
            <a:r>
              <a:rPr lang="de-DE" sz="2400" dirty="0"/>
              <a:t>maximal  12 Kurse passen in den Stundenplan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49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Pflichtbelegungen:</a:t>
            </a:r>
          </a:p>
          <a:p>
            <a:pPr marL="723900" indent="-368300"/>
            <a:r>
              <a:rPr lang="de-DE" sz="2400" dirty="0"/>
              <a:t>Deutsch</a:t>
            </a:r>
          </a:p>
          <a:p>
            <a:pPr marL="723900" indent="-368300"/>
            <a:r>
              <a:rPr lang="de-DE" sz="2400" dirty="0"/>
              <a:t>Fremdsprache aus der Sek I (E, F, L, S)</a:t>
            </a:r>
          </a:p>
          <a:p>
            <a:pPr marL="723900" indent="-368300"/>
            <a:r>
              <a:rPr lang="de-DE" sz="2400" dirty="0"/>
              <a:t>Kunst oder Musik</a:t>
            </a:r>
          </a:p>
          <a:p>
            <a:pPr marL="723900" indent="-368300"/>
            <a:r>
              <a:rPr lang="de-DE" sz="2400" dirty="0"/>
              <a:t>Religion oder Philosophie</a:t>
            </a:r>
          </a:p>
          <a:p>
            <a:pPr marL="723900" indent="-368300"/>
            <a:r>
              <a:rPr lang="de-DE" sz="2400" dirty="0"/>
              <a:t>zusätzlich eine Gesellschaftswissenschaft</a:t>
            </a:r>
          </a:p>
          <a:p>
            <a:pPr marL="723900" indent="-368300"/>
            <a:r>
              <a:rPr lang="de-DE" sz="2400" dirty="0"/>
              <a:t>Mathematik</a:t>
            </a:r>
          </a:p>
          <a:p>
            <a:pPr marL="723900" indent="-368300"/>
            <a:r>
              <a:rPr lang="de-DE" sz="2400" dirty="0"/>
              <a:t>Biologie oder Chemie oder Physik</a:t>
            </a:r>
          </a:p>
          <a:p>
            <a:pPr marL="723900" indent="-368300"/>
            <a:r>
              <a:rPr lang="de-DE" sz="2400" dirty="0"/>
              <a:t>Sport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777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Pflichtbelegungen:</a:t>
            </a:r>
          </a:p>
          <a:p>
            <a:pPr marL="723900" indent="-368300"/>
            <a:r>
              <a:rPr lang="de-DE" sz="2400" dirty="0"/>
              <a:t>für Realschüler / Gesamtschüler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neue, zweite Fremdsprache</a:t>
            </a:r>
          </a:p>
          <a:p>
            <a:pPr marL="10779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Fortführung der zweiten Fremdsprache ab Kl. 8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Schwerpunkt: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eine zusätzliche Fremdsprache (auch neu)</a:t>
            </a:r>
          </a:p>
          <a:p>
            <a:pPr marL="0" lvl="1" indent="0" algn="ctr">
              <a:buNone/>
            </a:pPr>
            <a:r>
              <a:rPr lang="de-DE" sz="2400" dirty="0"/>
              <a:t>oder</a:t>
            </a:r>
          </a:p>
          <a:p>
            <a:pPr marL="10779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eine zusätzliche Naturwissenschaft (auch IF)</a:t>
            </a:r>
          </a:p>
          <a:p>
            <a:pPr marL="0" indent="0">
              <a:buNone/>
            </a:pPr>
            <a:r>
              <a:rPr lang="de-DE" sz="2400" dirty="0"/>
              <a:t>⟹ 9 Pflichtkurse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17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Wahlkurse: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ein weiterer Grundkurs</a:t>
            </a:r>
          </a:p>
          <a:p>
            <a:pPr marL="723900" indent="-368300"/>
            <a:r>
              <a:rPr lang="de-DE" sz="2400" dirty="0"/>
              <a:t>zum Erreichen der Pflichtstundenzahl: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ein weiterer Grundkurs</a:t>
            </a:r>
          </a:p>
          <a:p>
            <a:pPr marL="0" lvl="1" indent="0" algn="ctr">
              <a:buNone/>
            </a:pPr>
            <a:r>
              <a:rPr lang="de-DE" sz="2400" dirty="0"/>
              <a:t>oder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zwei weitere Grundkurse</a:t>
            </a:r>
          </a:p>
          <a:p>
            <a:pPr marL="0" lvl="1" indent="0" algn="ctr">
              <a:buNone/>
            </a:pPr>
            <a:r>
              <a:rPr lang="de-DE" sz="2400" dirty="0"/>
              <a:t>oder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ein weiterer Grundkurs und ein Vertiefungskurs</a:t>
            </a:r>
          </a:p>
          <a:p>
            <a:pPr marL="0" lvl="1" indent="0" algn="ctr">
              <a:buNone/>
            </a:pPr>
            <a:r>
              <a:rPr lang="de-DE" sz="2400" dirty="0"/>
              <a:t>oder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zwei Vertiefungskurse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749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Überprüfung: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im Durchschnitt mindestens 34 </a:t>
            </a:r>
            <a:r>
              <a:rPr lang="de-DE" sz="2400" dirty="0" err="1"/>
              <a:t>Ustd</a:t>
            </a:r>
            <a:r>
              <a:rPr lang="de-DE" sz="2400" dirty="0"/>
              <a:t>.</a:t>
            </a:r>
          </a:p>
          <a:p>
            <a:pPr marL="10779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11 Grundkurse, davon eine neue Fremdsprache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12 Grundkurse</a:t>
            </a:r>
          </a:p>
          <a:p>
            <a:pPr marL="1077913" lvl="1" indent="0">
              <a:spcAft>
                <a:spcPts val="600"/>
              </a:spcAft>
              <a:buNone/>
            </a:pPr>
            <a:r>
              <a:rPr lang="de-DE" sz="2400" dirty="0"/>
              <a:t>(11 Grundkurse im 2. Halbjahr)</a:t>
            </a:r>
          </a:p>
          <a:p>
            <a:pPr marL="1077913" lvl="1" indent="-354013">
              <a:buFont typeface="Wingdings" panose="05000000000000000000" pitchFamily="2" charset="2"/>
              <a:buChar char="ü"/>
            </a:pPr>
            <a:r>
              <a:rPr lang="de-DE" sz="2400" dirty="0"/>
              <a:t>11 Grundkurse, 1 Vertiefungskurs</a:t>
            </a:r>
          </a:p>
          <a:p>
            <a:pPr marL="1077913" lvl="1" indent="0">
              <a:spcAft>
                <a:spcPts val="600"/>
              </a:spcAft>
              <a:buNone/>
            </a:pPr>
            <a:r>
              <a:rPr lang="de-DE" sz="2400" dirty="0"/>
              <a:t>(11 Grundkurse im 2. Halbjahr)</a:t>
            </a:r>
          </a:p>
          <a:p>
            <a:pPr marL="1077913" lvl="1" indent="-3540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10 Grundkurse, 2 Vertiefungskurse</a:t>
            </a:r>
          </a:p>
          <a:p>
            <a:pPr marL="723900" indent="-368300"/>
            <a:r>
              <a:rPr lang="de-DE" sz="2400" dirty="0"/>
              <a:t>maximal  12 Kurse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670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„Kritische Kurse“: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400" dirty="0"/>
              <a:t>Französisch neueinsetzend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400" dirty="0"/>
              <a:t>Latein neueinsetzend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400" dirty="0"/>
              <a:t>Spanisch (ab Kl. 8)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400" dirty="0"/>
              <a:t>Vertiefungskurs Deutsch und Englisch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400" dirty="0"/>
              <a:t>Vertiefungskurs Französisch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400" dirty="0"/>
              <a:t>Vertiefungskurs Latein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Informatik</a:t>
            </a:r>
          </a:p>
          <a:p>
            <a:pPr marL="0" indent="0">
              <a:buNone/>
            </a:pPr>
            <a:r>
              <a:rPr lang="de-DE" sz="2400" dirty="0"/>
              <a:t>⇒ Ersatzfächer einplanen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856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21602F8-E736-4528-889F-B3744A0E6E35}"/>
              </a:ext>
            </a:extLst>
          </p:cNvPr>
          <p:cNvSpPr/>
          <p:nvPr/>
        </p:nvSpPr>
        <p:spPr>
          <a:xfrm>
            <a:off x="1259540" y="1556740"/>
            <a:ext cx="712899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>
                <a:latin typeface="+mn-lt"/>
              </a:rPr>
              <a:t>Beratungslehrer</a:t>
            </a:r>
            <a:r>
              <a:rPr lang="de-DE" sz="2800" dirty="0">
                <a:latin typeface="+mn-lt"/>
              </a:rPr>
              <a:t> (BL) des Jahrgangs:</a:t>
            </a:r>
          </a:p>
          <a:p>
            <a:pPr marL="723900" indent="-368300"/>
            <a:r>
              <a:rPr lang="de-DE" sz="2800" dirty="0">
                <a:latin typeface="+mn-lt"/>
              </a:rPr>
              <a:t>Frau Kiesenberg</a:t>
            </a:r>
          </a:p>
          <a:p>
            <a:pPr marL="723900" indent="-368300"/>
            <a:r>
              <a:rPr lang="de-DE" sz="2800" dirty="0"/>
              <a:t>Herr Macke</a:t>
            </a:r>
          </a:p>
          <a:p>
            <a:pPr marL="723900" indent="0">
              <a:buNone/>
            </a:pPr>
            <a:r>
              <a:rPr lang="de-DE" sz="2800" dirty="0">
                <a:latin typeface="+mn-lt"/>
              </a:rPr>
              <a:t>⇒ Raum 210</a:t>
            </a:r>
          </a:p>
          <a:p>
            <a:pPr marL="723900" indent="0">
              <a:buNone/>
            </a:pPr>
            <a:endParaRPr lang="de-DE" sz="2800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2800" b="1" dirty="0">
                <a:latin typeface="+mn-lt"/>
              </a:rPr>
              <a:t>Oberstufenleitung</a:t>
            </a:r>
            <a:r>
              <a:rPr lang="de-DE" sz="2800" dirty="0">
                <a:latin typeface="+mn-lt"/>
              </a:rPr>
              <a:t>:</a:t>
            </a:r>
          </a:p>
          <a:p>
            <a:pPr marL="723900" indent="-368300"/>
            <a:r>
              <a:rPr lang="de-DE" sz="2800" dirty="0">
                <a:latin typeface="+mn-lt"/>
              </a:rPr>
              <a:t>Herr Macke (Oberstufenkoordinator)</a:t>
            </a:r>
          </a:p>
          <a:p>
            <a:pPr marL="723900" indent="-368300"/>
            <a:r>
              <a:rPr lang="de-DE" sz="2800" dirty="0">
                <a:latin typeface="+mn-lt"/>
              </a:rPr>
              <a:t>Frau Jäkel    (Stellvertreterin)</a:t>
            </a:r>
          </a:p>
          <a:p>
            <a:pPr marL="723900" indent="0">
              <a:buNone/>
            </a:pPr>
            <a:r>
              <a:rPr lang="de-DE" sz="2800" dirty="0">
                <a:latin typeface="+mn-lt"/>
              </a:rPr>
              <a:t>⇒ Raum 210/209B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A84978-29DD-4EF3-84A2-873AD7B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40" y="409228"/>
            <a:ext cx="4320600" cy="648072"/>
          </a:xfrm>
        </p:spPr>
        <p:txBody>
          <a:bodyPr/>
          <a:lstStyle/>
          <a:p>
            <a:pPr algn="l"/>
            <a:r>
              <a:rPr lang="de-DE" sz="3200" b="1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13598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Klausuren (Pflicht):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Deutsch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alle Fremdsprachen</a:t>
            </a:r>
          </a:p>
          <a:p>
            <a:pPr marL="812800" indent="-457200">
              <a:buFont typeface="Wingdings" panose="05000000000000000000" pitchFamily="2" charset="2"/>
              <a:buChar char="ü"/>
            </a:pPr>
            <a:r>
              <a:rPr lang="de-DE" sz="2400" dirty="0"/>
              <a:t>mindestens eine Gesellschaftswissenschaft</a:t>
            </a:r>
          </a:p>
          <a:p>
            <a:pPr marL="804863" indent="0">
              <a:spcAft>
                <a:spcPts val="600"/>
              </a:spcAft>
              <a:buNone/>
            </a:pPr>
            <a:r>
              <a:rPr lang="de-DE" dirty="0"/>
              <a:t>(nicht Religion; darf zum Halbjahr wechseln)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Mathematik</a:t>
            </a:r>
          </a:p>
          <a:p>
            <a:pPr marL="812800" indent="-457200">
              <a:buFont typeface="Wingdings" panose="05000000000000000000" pitchFamily="2" charset="2"/>
              <a:buChar char="ü"/>
            </a:pPr>
            <a:r>
              <a:rPr lang="de-DE" sz="2400" dirty="0"/>
              <a:t>mindestens eine Naturwissenschaft</a:t>
            </a:r>
          </a:p>
          <a:p>
            <a:pPr marL="804863" indent="0">
              <a:buNone/>
            </a:pPr>
            <a:r>
              <a:rPr lang="de-DE" dirty="0"/>
              <a:t>(nicht Informatik; darf zum Halbjahr wechseln)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156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600" b="1" dirty="0"/>
              <a:t>Klausuren (Wahl):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600" dirty="0"/>
              <a:t>Empfehlung: alle potentiellen Abiturfächer, zumindest potentielle LK-Fächer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600" dirty="0"/>
              <a:t>(ggf. nur ein Halbjahr)</a:t>
            </a:r>
          </a:p>
          <a:p>
            <a:pPr marL="804863" indent="-449263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2600" dirty="0"/>
              <a:t>beliebige, weitere Fächer (nicht Sport)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600" b="1" dirty="0"/>
              <a:t>Besonderheiten: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600" dirty="0"/>
              <a:t>ggf. Sprachprüfungen statt Klausuren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600" dirty="0"/>
              <a:t>Zentrale Klausuren in Deutsch und Mathematik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3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Einführungsphase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600" b="1" dirty="0"/>
              <a:t>Versetzung: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Es zählen:</a:t>
            </a:r>
          </a:p>
          <a:p>
            <a:pPr marL="723900" indent="-3683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600" dirty="0"/>
              <a:t>die neun Pflichtkurse</a:t>
            </a:r>
          </a:p>
          <a:p>
            <a:pPr marL="723900" indent="-3683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2600" dirty="0"/>
              <a:t>ein weiterer Kurs (bei Real- / Gesamtschülern die zweite Fremdsprache)</a:t>
            </a:r>
          </a:p>
          <a:p>
            <a:pPr>
              <a:spcAft>
                <a:spcPts val="1200"/>
              </a:spcAft>
            </a:pPr>
            <a:r>
              <a:rPr lang="de-DE" sz="2600" dirty="0"/>
              <a:t>Ohne mangelhafte Leistungen ist man versetzt</a:t>
            </a:r>
          </a:p>
          <a:p>
            <a:r>
              <a:rPr lang="de-DE" sz="2600" dirty="0"/>
              <a:t>Weitere Details folgen Anfang der EF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843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163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Stundenumfang:</a:t>
            </a:r>
          </a:p>
          <a:p>
            <a:pPr marL="723900" indent="-368300">
              <a:spcAft>
                <a:spcPts val="600"/>
              </a:spcAft>
            </a:pPr>
            <a:r>
              <a:rPr lang="de-DE" sz="2400" dirty="0"/>
              <a:t>im Durchschnitt mindestens 34 </a:t>
            </a:r>
            <a:r>
              <a:rPr lang="de-DE" sz="2400" dirty="0" err="1"/>
              <a:t>Ustd</a:t>
            </a:r>
            <a:r>
              <a:rPr lang="de-DE" sz="2400" dirty="0"/>
              <a:t>.</a:t>
            </a:r>
          </a:p>
          <a:p>
            <a:pPr marL="723900" indent="-368300"/>
            <a:r>
              <a:rPr lang="de-DE" sz="2400" dirty="0"/>
              <a:t>Beispiele:</a:t>
            </a:r>
          </a:p>
          <a:p>
            <a:pPr marL="1084263" lvl="1" indent="-360363">
              <a:buFont typeface="Wingdings" panose="05000000000000000000" pitchFamily="2" charset="2"/>
              <a:buChar char="ü"/>
            </a:pPr>
            <a:r>
              <a:rPr lang="de-DE" sz="2400" dirty="0"/>
              <a:t>2 Leistungskurse, 8 Grundkurse</a:t>
            </a:r>
          </a:p>
          <a:p>
            <a:pPr marL="1084263" lvl="1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dirty="0"/>
              <a:t>2 Leistungskurse, 7 Grundkurse, 2 Zusatzkurse</a:t>
            </a:r>
          </a:p>
          <a:p>
            <a:pPr marL="723900" indent="-368300"/>
            <a:r>
              <a:rPr lang="de-DE" sz="2400" dirty="0"/>
              <a:t>maximal 2 Leistungskurse und 8 Grundkurse (plus Literatur, Vokal- oder Instrumentalpraxis, Projektkurse, Zusatzkurse) passen in den Stundenplan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602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600" b="1" dirty="0"/>
              <a:t>Kursanzahlen:</a:t>
            </a:r>
          </a:p>
          <a:p>
            <a:pPr marL="723900" indent="-368300">
              <a:spcAft>
                <a:spcPts val="600"/>
              </a:spcAft>
            </a:pPr>
            <a:r>
              <a:rPr lang="de-DE" sz="2600" dirty="0"/>
              <a:t>8 Leistungskurse</a:t>
            </a:r>
          </a:p>
          <a:p>
            <a:pPr marL="723900" indent="-368300">
              <a:spcAft>
                <a:spcPts val="600"/>
              </a:spcAft>
            </a:pPr>
            <a:r>
              <a:rPr lang="de-DE" sz="2600" dirty="0"/>
              <a:t>mindestens 30 Grund-, Zusatz- bzw. Projektkurse</a:t>
            </a:r>
          </a:p>
          <a:p>
            <a:pPr marL="723900" indent="-368300"/>
            <a:r>
              <a:rPr lang="de-DE" sz="2600" dirty="0"/>
              <a:t>mehr Kurse führen zu mehr zulässigen Defizitkursen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372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Pflichtbelegungen: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Deutsch in Q1 &amp; Q2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Fremdsprache (auch neu) in Q1 &amp; Q2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Kunst, Musik, Literatur, Vokalpraxis oder Instrumentalpraxis in Q1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Religion oder Philosophie in Q1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eine Gesellschaftswissenschaft in Q1 &amp; Q2</a:t>
            </a:r>
          </a:p>
          <a:p>
            <a:pPr marL="723900" indent="-368300"/>
            <a:r>
              <a:rPr lang="de-DE" sz="2800" dirty="0"/>
              <a:t>Geschichte in Q1 oder als Zusatzkurs in Q2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261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Pflichtbelegungen: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Sozialwissenschaften in Q1 oder als Zusatzkurs in Q2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Mathematik in Q1 &amp; Q2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Biologie oder Chemie oder Physik in Q1 &amp; Q2</a:t>
            </a:r>
          </a:p>
          <a:p>
            <a:pPr marL="723900" indent="-368300"/>
            <a:r>
              <a:rPr lang="de-DE" sz="2800" dirty="0"/>
              <a:t>Sport in Q1 &amp; Q2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676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600" b="1" dirty="0"/>
              <a:t>Pflichtbelegungen:</a:t>
            </a:r>
          </a:p>
          <a:p>
            <a:pPr marL="723900" indent="-368300"/>
            <a:r>
              <a:rPr lang="de-DE" sz="2600" dirty="0"/>
              <a:t>für Realschüler / Gesamtschüler</a:t>
            </a:r>
          </a:p>
          <a:p>
            <a:pPr marL="1084263" lvl="1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600" dirty="0"/>
              <a:t>die neue, zweite Fremdsprache aus der EF in Q1 &amp; Q2</a:t>
            </a:r>
          </a:p>
          <a:p>
            <a:pPr marL="723900" indent="-368300"/>
            <a:r>
              <a:rPr lang="de-DE" sz="2600" dirty="0"/>
              <a:t>Schwerpunkt in Q1 &amp; Q2:</a:t>
            </a:r>
          </a:p>
          <a:p>
            <a:pPr marL="1084263" lvl="1" indent="-360363">
              <a:buFont typeface="Wingdings" panose="05000000000000000000" pitchFamily="2" charset="2"/>
              <a:buChar char="ü"/>
            </a:pPr>
            <a:r>
              <a:rPr lang="de-DE" sz="2600" dirty="0"/>
              <a:t>eine zusätzliche Fremdsprache (auch neu)</a:t>
            </a:r>
          </a:p>
          <a:p>
            <a:pPr marL="0" lvl="1" indent="0" algn="ctr">
              <a:buNone/>
            </a:pPr>
            <a:r>
              <a:rPr lang="de-DE" sz="2600" dirty="0"/>
              <a:t>oder</a:t>
            </a:r>
          </a:p>
          <a:p>
            <a:pPr marL="1084263" lvl="1" indent="-3603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600" dirty="0"/>
              <a:t>eine zusätzliche Naturwissenschaft (auch IF)</a:t>
            </a:r>
          </a:p>
          <a:p>
            <a:pPr marL="723900" indent="-368300"/>
            <a:r>
              <a:rPr lang="de-DE" sz="2600" dirty="0"/>
              <a:t>Abiturfächer in Q1 &amp; Q2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086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Auswahl der Leistungskurse: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Auswahl des </a:t>
            </a:r>
            <a:r>
              <a:rPr lang="de-DE" sz="2800" u="sng" dirty="0"/>
              <a:t>ersten</a:t>
            </a:r>
            <a:r>
              <a:rPr lang="de-DE" sz="2800" dirty="0"/>
              <a:t> Leistungskurses</a:t>
            </a:r>
          </a:p>
          <a:p>
            <a:pPr marL="1160463" indent="-4365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Deutsch</a:t>
            </a:r>
          </a:p>
          <a:p>
            <a:pPr marL="1160463" indent="-4365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Fremdsprache aus der Sek I (E, F, S)</a:t>
            </a:r>
          </a:p>
          <a:p>
            <a:pPr marL="1160463" indent="-4365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Mathematik</a:t>
            </a:r>
          </a:p>
          <a:p>
            <a:pPr marL="1160463" indent="-436563">
              <a:buFont typeface="Wingdings" panose="05000000000000000000" pitchFamily="2" charset="2"/>
              <a:buChar char="ü"/>
            </a:pPr>
            <a:r>
              <a:rPr lang="de-DE" sz="2800" dirty="0"/>
              <a:t>Naturwissenschaft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835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draußen, Person, stehend, Mann enthält.&#10;&#10;Automatisch generierte Beschreibung">
            <a:extLst>
              <a:ext uri="{FF2B5EF4-FFF2-40B4-BE49-F238E27FC236}">
                <a16:creationId xmlns:a16="http://schemas.microsoft.com/office/drawing/2014/main" id="{022CD37B-6B25-401A-AAC8-5F21CC036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843"/>
          <a:stretch/>
        </p:blipFill>
        <p:spPr>
          <a:xfrm>
            <a:off x="4574246" y="1844780"/>
            <a:ext cx="2736380" cy="3436112"/>
          </a:xfrm>
        </p:spPr>
      </p:pic>
      <p:pic>
        <p:nvPicPr>
          <p:cNvPr id="10" name="Grafik 9" descr="Ein Bild, das draußen, Person, stehend, Frau enthält.&#10;&#10;Automatisch generierte Beschreibung">
            <a:extLst>
              <a:ext uri="{FF2B5EF4-FFF2-40B4-BE49-F238E27FC236}">
                <a16:creationId xmlns:a16="http://schemas.microsoft.com/office/drawing/2014/main" id="{912B279C-9513-4EAE-B2A4-BE4F2E5DC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5" t="12774" r="55906"/>
          <a:stretch/>
        </p:blipFill>
        <p:spPr>
          <a:xfrm>
            <a:off x="2267680" y="1844780"/>
            <a:ext cx="2088290" cy="343099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C4FEB13-0202-4E5F-9B33-8E7B6ADF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235" y="764630"/>
            <a:ext cx="1711040" cy="1325563"/>
          </a:xfrm>
        </p:spPr>
        <p:txBody>
          <a:bodyPr/>
          <a:lstStyle/>
          <a:p>
            <a:pPr algn="l"/>
            <a:r>
              <a:rPr lang="de-DE" sz="3200" b="1" dirty="0"/>
              <a:t>Die BLs</a:t>
            </a:r>
          </a:p>
        </p:txBody>
      </p:sp>
    </p:spTree>
    <p:extLst>
      <p:ext uri="{BB962C8B-B14F-4D97-AF65-F5344CB8AC3E}">
        <p14:creationId xmlns:p14="http://schemas.microsoft.com/office/powerpoint/2010/main" val="10894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Auswahl der Leistungskurse: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Auswahl des </a:t>
            </a:r>
            <a:r>
              <a:rPr lang="de-DE" sz="2800" u="sng" dirty="0"/>
              <a:t>zweiten</a:t>
            </a:r>
            <a:r>
              <a:rPr lang="de-DE" sz="2800" dirty="0"/>
              <a:t> Leistungskurses</a:t>
            </a:r>
          </a:p>
          <a:p>
            <a:pPr marL="1160463" indent="-4365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alle angebotenen Fächer</a:t>
            </a:r>
          </a:p>
          <a:p>
            <a:pPr marL="1160463" indent="-436563">
              <a:buFont typeface="Wingdings" panose="05000000000000000000" pitchFamily="2" charset="2"/>
              <a:buChar char="ü"/>
            </a:pPr>
            <a:r>
              <a:rPr lang="de-DE" sz="2800" dirty="0"/>
              <a:t>Ausnahme: Keine zweite Naturwissenschaft (Bedingungen der Abiturfächer nicht erfüllbar)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739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„Kritische Leistungskurse“:</a:t>
            </a:r>
          </a:p>
          <a:p>
            <a:pPr marL="812800" indent="-457200">
              <a:buFont typeface="Wingdings" panose="05000000000000000000" pitchFamily="2" charset="2"/>
              <a:buChar char="ü"/>
            </a:pPr>
            <a:r>
              <a:rPr lang="de-DE" sz="2800" dirty="0"/>
              <a:t>Spanisch</a:t>
            </a:r>
          </a:p>
          <a:p>
            <a:pPr marL="812800" indent="-457200">
              <a:buFont typeface="Wingdings" panose="05000000000000000000" pitchFamily="2" charset="2"/>
              <a:buChar char="ü"/>
            </a:pPr>
            <a:r>
              <a:rPr lang="de-DE" sz="2800" dirty="0"/>
              <a:t>Musik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Chemie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Latein</a:t>
            </a:r>
          </a:p>
          <a:p>
            <a:pPr marL="812800" indent="-4572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2800" dirty="0"/>
              <a:t>Französisch</a:t>
            </a:r>
          </a:p>
          <a:p>
            <a:pPr marL="812800" indent="-4572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de-DE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Physik</a:t>
            </a:r>
          </a:p>
          <a:p>
            <a:pPr marL="0" indent="0">
              <a:buNone/>
            </a:pPr>
            <a:r>
              <a:rPr lang="de-DE" sz="2800" dirty="0"/>
              <a:t>⇒ Alternativen einplanen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217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600" b="1" dirty="0"/>
              <a:t>Auswahl der (weiteren) Abiturfächer:</a:t>
            </a:r>
          </a:p>
          <a:p>
            <a:pPr marL="723900" indent="-368300"/>
            <a:r>
              <a:rPr lang="de-DE" sz="2600" dirty="0"/>
              <a:t>zwei Kernfächer</a:t>
            </a:r>
          </a:p>
          <a:p>
            <a:pPr marL="1160463" lvl="1" indent="-436563">
              <a:buFont typeface="Wingdings" panose="05000000000000000000" pitchFamily="2" charset="2"/>
              <a:buChar char="ü"/>
            </a:pPr>
            <a:r>
              <a:rPr lang="de-DE" sz="2600" dirty="0"/>
              <a:t>Deutsch</a:t>
            </a:r>
          </a:p>
          <a:p>
            <a:pPr marL="1160463" lvl="1" indent="-436563">
              <a:buFont typeface="Wingdings" panose="05000000000000000000" pitchFamily="2" charset="2"/>
              <a:buChar char="ü"/>
            </a:pPr>
            <a:r>
              <a:rPr lang="de-DE" sz="2600" dirty="0"/>
              <a:t>Fremdsprache</a:t>
            </a:r>
          </a:p>
          <a:p>
            <a:pPr marL="1160463" lvl="1" indent="-4365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600" dirty="0"/>
              <a:t>Mathematik</a:t>
            </a:r>
          </a:p>
          <a:p>
            <a:pPr marL="723900" indent="-368300">
              <a:spcAft>
                <a:spcPts val="600"/>
              </a:spcAft>
            </a:pPr>
            <a:r>
              <a:rPr lang="de-DE" sz="2600" dirty="0"/>
              <a:t>ein gesellschaftswissenschaftliches Fach</a:t>
            </a:r>
          </a:p>
          <a:p>
            <a:pPr marL="723900" indent="-368300"/>
            <a:r>
              <a:rPr lang="de-DE" sz="2600" dirty="0"/>
              <a:t>wenn nicht Mathematik gewählt wurde:</a:t>
            </a:r>
          </a:p>
          <a:p>
            <a:pPr marL="723900" indent="0">
              <a:spcAft>
                <a:spcPts val="600"/>
              </a:spcAft>
              <a:buNone/>
            </a:pPr>
            <a:r>
              <a:rPr lang="de-DE" sz="2600" dirty="0"/>
              <a:t>ein naturwissenschaftlich-technisches Fach</a:t>
            </a:r>
          </a:p>
          <a:p>
            <a:pPr marL="723900" indent="-368300"/>
            <a:r>
              <a:rPr lang="de-DE" sz="2600" u="sng" dirty="0"/>
              <a:t>nicht</a:t>
            </a:r>
            <a:r>
              <a:rPr lang="de-DE" sz="2600" dirty="0"/>
              <a:t> Sport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678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Wahlkurse: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zum Erreichen der Pflichtstundenzahl</a:t>
            </a:r>
          </a:p>
          <a:p>
            <a:pPr marL="723900" indent="-368300"/>
            <a:r>
              <a:rPr lang="de-DE" sz="2800" dirty="0"/>
              <a:t>zum Erreichen der Pflichtkurszahl</a:t>
            </a:r>
          </a:p>
          <a:p>
            <a:endParaRPr lang="de-DE" sz="2800" dirty="0"/>
          </a:p>
          <a:p>
            <a:pPr marL="1160463" indent="-436563">
              <a:buFont typeface="Wingdings" panose="05000000000000000000" pitchFamily="2" charset="2"/>
              <a:buChar char="ü"/>
            </a:pPr>
            <a:r>
              <a:rPr lang="de-DE" sz="2400" dirty="0"/>
              <a:t>weitere Grundkurse </a:t>
            </a:r>
          </a:p>
          <a:p>
            <a:pPr marL="0" indent="0" algn="ctr">
              <a:buNone/>
            </a:pPr>
            <a:r>
              <a:rPr lang="de-DE" sz="2400" dirty="0"/>
              <a:t>oder</a:t>
            </a:r>
          </a:p>
          <a:p>
            <a:pPr marL="1160463" indent="-436563">
              <a:buFont typeface="Wingdings" panose="05000000000000000000" pitchFamily="2" charset="2"/>
              <a:buChar char="ü"/>
            </a:pPr>
            <a:r>
              <a:rPr lang="de-DE" sz="2400" dirty="0"/>
              <a:t>zwei Projektkurse</a:t>
            </a:r>
          </a:p>
          <a:p>
            <a:pPr marL="0" indent="0" algn="ctr">
              <a:buNone/>
            </a:pPr>
            <a:r>
              <a:rPr lang="de-DE" sz="2400" dirty="0"/>
              <a:t>oder</a:t>
            </a:r>
          </a:p>
          <a:p>
            <a:pPr marL="1160463" indent="-436563"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AAAAAA"/>
                </a:solidFill>
              </a:rPr>
              <a:t>maximal drei Vertiefungskurse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843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Überprüfung: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im Durchschnitt mindestens 34 </a:t>
            </a:r>
            <a:r>
              <a:rPr lang="de-DE" sz="2800" dirty="0" err="1"/>
              <a:t>Ustd</a:t>
            </a:r>
            <a:r>
              <a:rPr lang="de-DE" sz="2800" dirty="0"/>
              <a:t>.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8 Leistungskurse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mindestens 30 Grund- und Projektkurse</a:t>
            </a:r>
          </a:p>
          <a:p>
            <a:pPr marL="723900" indent="-368300"/>
            <a:r>
              <a:rPr lang="de-DE" sz="2800" dirty="0"/>
              <a:t>maximal  2 Leistungskurse und 8 Grundkurse</a:t>
            </a:r>
          </a:p>
          <a:p>
            <a:pPr marL="723900" indent="0">
              <a:buNone/>
            </a:pPr>
            <a:r>
              <a:rPr lang="de-DE" sz="2800" dirty="0"/>
              <a:t>(plus Literatur, Vokal- oder Instrumentalpraxis, Projektkurse, Zusatzkurse) pro Halbjahr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610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„Kritische Kurse“: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800" dirty="0"/>
              <a:t>Französisch neueinsetzend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800" dirty="0"/>
              <a:t>Latein neueinsetzend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800" dirty="0"/>
              <a:t>Spanisch (ab Kl. 8)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800" dirty="0"/>
              <a:t>Musik in Q2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800" dirty="0"/>
              <a:t>Informatik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800" dirty="0"/>
              <a:t>Vertiefungskurse (besonders kritisch) 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Projektkurse</a:t>
            </a:r>
          </a:p>
          <a:p>
            <a:pPr marL="0" indent="0">
              <a:buNone/>
            </a:pPr>
            <a:r>
              <a:rPr lang="de-DE" sz="2800" dirty="0"/>
              <a:t>⇒ Ersatzfächer einplanen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100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Klausuren in Q1 und Q2.1 (Pflicht):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Abiturfächer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Deutsch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mind. eine Fremdsprache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neue Fremdsprachen</a:t>
            </a:r>
          </a:p>
          <a:p>
            <a:pPr marL="804863" indent="-4492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Mathematik</a:t>
            </a:r>
          </a:p>
          <a:p>
            <a:pPr marL="804863" indent="-449263">
              <a:buFont typeface="Wingdings" panose="05000000000000000000" pitchFamily="2" charset="2"/>
              <a:buChar char="ü"/>
            </a:pPr>
            <a:r>
              <a:rPr lang="de-DE" sz="2800" dirty="0"/>
              <a:t>Schwerpunktfach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076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Klausuren in Q1 und Q2.1 (Wahl):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Empfehlung: alternative Abiturfächer</a:t>
            </a:r>
          </a:p>
          <a:p>
            <a:pPr marL="8128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beliebige, weitere Fächer (nicht Sport)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Besonderheiten: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ggf. Sprachprüfungen statt Klausuren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Facharbeit in einem schriftlichen Fach</a:t>
            </a:r>
          </a:p>
          <a:p>
            <a:pPr marL="812800" indent="-457200">
              <a:buFont typeface="Wingdings" panose="05000000000000000000" pitchFamily="2" charset="2"/>
              <a:buChar char="ü"/>
            </a:pPr>
            <a:r>
              <a:rPr lang="de-DE" sz="2800" dirty="0"/>
              <a:t>keine Klausuren in Projektkursen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119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Klausuren in Q2.2 (Pflicht):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Leistungskurse</a:t>
            </a:r>
          </a:p>
          <a:p>
            <a:pPr marL="8128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dirty="0"/>
              <a:t>schriftliches Abiturfach</a:t>
            </a:r>
          </a:p>
          <a:p>
            <a:endParaRPr lang="de-DE" sz="2800" dirty="0"/>
          </a:p>
          <a:p>
            <a:pPr marL="0" indent="0">
              <a:buNone/>
            </a:pPr>
            <a:r>
              <a:rPr lang="de-DE" sz="2800" dirty="0"/>
              <a:t>Keine „Wahlklausuren“ möglich!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28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Zulassung und Abiturprüfung: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Es gibt eine Höchstzahl von Defizitkursen</a:t>
            </a:r>
          </a:p>
          <a:p>
            <a:pPr marL="723900" indent="-368300">
              <a:spcAft>
                <a:spcPts val="600"/>
              </a:spcAft>
            </a:pPr>
            <a:r>
              <a:rPr lang="de-DE" sz="2800" dirty="0"/>
              <a:t>Es gibt eine Mindestpunktzahl</a:t>
            </a:r>
          </a:p>
          <a:p>
            <a:pPr marL="723900" indent="-368300"/>
            <a:r>
              <a:rPr lang="de-DE" sz="2800" dirty="0"/>
              <a:t>Weitere Details folgen in Q1.1 (bitte an den Jahrgangsstufenpflegschaftssitzungen teilnehmen; Handout folgt ebenfalls in Q1/Q2)</a:t>
            </a:r>
          </a:p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330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draußen, Person, stehend, Mann enthält.&#10;&#10;Automatisch generierte Beschreibung">
            <a:extLst>
              <a:ext uri="{FF2B5EF4-FFF2-40B4-BE49-F238E27FC236}">
                <a16:creationId xmlns:a16="http://schemas.microsoft.com/office/drawing/2014/main" id="{022CD37B-6B25-401A-AAC8-5F21CC036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843"/>
          <a:stretch/>
        </p:blipFill>
        <p:spPr>
          <a:xfrm>
            <a:off x="4574246" y="1844780"/>
            <a:ext cx="2736380" cy="3436112"/>
          </a:xfrm>
        </p:spPr>
      </p:pic>
      <p:pic>
        <p:nvPicPr>
          <p:cNvPr id="10" name="Grafik 9" descr="Ein Bild, das draußen, Person, stehend, Frau enthält.&#10;&#10;Automatisch generierte Beschreibung">
            <a:extLst>
              <a:ext uri="{FF2B5EF4-FFF2-40B4-BE49-F238E27FC236}">
                <a16:creationId xmlns:a16="http://schemas.microsoft.com/office/drawing/2014/main" id="{912B279C-9513-4EAE-B2A4-BE4F2E5DC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5" t="12774" r="55906"/>
          <a:stretch/>
        </p:blipFill>
        <p:spPr>
          <a:xfrm>
            <a:off x="2267680" y="1844780"/>
            <a:ext cx="2088290" cy="343099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C4FEB13-0202-4E5F-9B33-8E7B6ADF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235" y="764630"/>
            <a:ext cx="1711040" cy="1325563"/>
          </a:xfrm>
        </p:spPr>
        <p:txBody>
          <a:bodyPr/>
          <a:lstStyle/>
          <a:p>
            <a:pPr algn="l"/>
            <a:r>
              <a:rPr lang="de-DE" sz="3200" b="1" dirty="0"/>
              <a:t>Die BLs</a:t>
            </a:r>
          </a:p>
        </p:txBody>
      </p:sp>
    </p:spTree>
    <p:extLst>
      <p:ext uri="{BB962C8B-B14F-4D97-AF65-F5344CB8AC3E}">
        <p14:creationId xmlns:p14="http://schemas.microsoft.com/office/powerpoint/2010/main" val="7918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 err="1"/>
              <a:t>LuPO</a:t>
            </a:r>
            <a:r>
              <a:rPr lang="de-DE" sz="3200" b="1" dirty="0"/>
              <a:t>-Planungshilfe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977D0B-7A75-4125-8E7E-2696810BF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0" y="1556740"/>
            <a:ext cx="8582082" cy="48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1600" b="1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Organisation der Wahlen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3785BA-D139-49C9-A800-5035AC0C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90" y="1484730"/>
            <a:ext cx="7254690" cy="453035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AF1DB22-C12F-412F-8104-2ED3D9CB3756}"/>
              </a:ext>
            </a:extLst>
          </p:cNvPr>
          <p:cNvSpPr txBox="1"/>
          <p:nvPr/>
        </p:nvSpPr>
        <p:spPr>
          <a:xfrm>
            <a:off x="3779890" y="2204830"/>
            <a:ext cx="467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https://wg-enger.de/unterricht/oberstufe/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3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Laufbahnplanung – </a:t>
            </a:r>
            <a:br>
              <a:rPr lang="de-DE" sz="3200" b="1" dirty="0"/>
            </a:br>
            <a:r>
              <a:rPr lang="de-DE" sz="3200" b="1" dirty="0"/>
              <a:t>Organisation der Wahlen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2200" dirty="0"/>
              <a:t>Informationsveranstaltung Eltern:  ? 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Informationsveranstaltung SuS: ?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Eigene Planungen (ggf. mit </a:t>
            </a:r>
            <a:r>
              <a:rPr lang="de-DE" sz="2200" dirty="0" err="1"/>
              <a:t>LuPO</a:t>
            </a:r>
            <a:r>
              <a:rPr lang="de-DE" sz="2200" dirty="0" err="1">
                <a:sym typeface="Wingdings" panose="05000000000000000000" pitchFamily="2" charset="2"/>
              </a:rPr>
              <a:t>Homepage</a:t>
            </a:r>
            <a:r>
              <a:rPr lang="de-DE" sz="2200" dirty="0"/>
              <a:t>)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„Offizieller Planungsbogen“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Einzelberatungen (Wahlen): vorläufige Termine </a:t>
            </a:r>
            <a:r>
              <a:rPr lang="de-DE" sz="2200" dirty="0">
                <a:sym typeface="Wingdings" panose="05000000000000000000" pitchFamily="2" charset="2"/>
              </a:rPr>
              <a:t></a:t>
            </a:r>
            <a:r>
              <a:rPr lang="de-DE" sz="2200" dirty="0"/>
              <a:t>Fr, 24.04. bis Do, 30.04.2020</a:t>
            </a:r>
          </a:p>
          <a:p>
            <a:pPr>
              <a:spcAft>
                <a:spcPts val="600"/>
              </a:spcAft>
            </a:pPr>
            <a:r>
              <a:rPr lang="de-DE" sz="2200" b="1" u="sng" dirty="0"/>
              <a:t>Wahlen Externe</a:t>
            </a:r>
            <a:r>
              <a:rPr lang="de-DE" sz="2200" b="1" dirty="0"/>
              <a:t>: vorläufiger Termin</a:t>
            </a:r>
            <a:r>
              <a:rPr lang="de-DE" sz="2200" b="1" dirty="0">
                <a:sym typeface="Wingdings" panose="05000000000000000000" pitchFamily="2" charset="2"/>
              </a:rPr>
              <a:t> </a:t>
            </a:r>
            <a:r>
              <a:rPr lang="de-DE" sz="2200" b="1" dirty="0"/>
              <a:t>Di, 28.04.2020, 14:00 - 16:00 Uhr, R. 210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Abgabe der LuPO-Bögen bei der </a:t>
            </a:r>
            <a:r>
              <a:rPr lang="de-DE" sz="2200" b="1" dirty="0">
                <a:highlight>
                  <a:srgbClr val="FFFFFF"/>
                </a:highlight>
              </a:rPr>
              <a:t>Oberstufenleitung/den BLs bis 06.05.2020 (im BL-Zimmer 210 abgeben!)</a:t>
            </a:r>
          </a:p>
          <a:p>
            <a:pPr>
              <a:spcAft>
                <a:spcPts val="300"/>
              </a:spcAft>
            </a:pPr>
            <a:r>
              <a:rPr lang="de-DE" sz="2200" dirty="0"/>
              <a:t>Nachberatungen</a:t>
            </a:r>
          </a:p>
        </p:txBody>
      </p:sp>
    </p:spTree>
    <p:extLst>
      <p:ext uri="{BB962C8B-B14F-4D97-AF65-F5344CB8AC3E}">
        <p14:creationId xmlns:p14="http://schemas.microsoft.com/office/powerpoint/2010/main" val="34472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4580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Sozialpraktikum in der EF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2800" dirty="0"/>
              <a:t>Termin: Do, 07.01.2021 - Di, 26.01.2020</a:t>
            </a:r>
          </a:p>
          <a:p>
            <a:pPr>
              <a:spcAft>
                <a:spcPts val="600"/>
              </a:spcAft>
            </a:pPr>
            <a:r>
              <a:rPr lang="de-DE" sz="2800" dirty="0"/>
              <a:t>Auswertungstag: Mi, 27.01.2020</a:t>
            </a:r>
          </a:p>
          <a:p>
            <a:pPr>
              <a:spcAft>
                <a:spcPts val="600"/>
              </a:spcAft>
            </a:pPr>
            <a:r>
              <a:rPr lang="de-DE" sz="2800" dirty="0"/>
              <a:t>Informationsveranstaltung: Jahrgangsstufenversammlung August/September 2020</a:t>
            </a:r>
          </a:p>
          <a:p>
            <a:pPr>
              <a:spcAft>
                <a:spcPts val="600"/>
              </a:spcAft>
            </a:pPr>
            <a:r>
              <a:rPr lang="de-DE" sz="2800" dirty="0"/>
              <a:t>Ansprechpartner:  Herr Wittmann</a:t>
            </a:r>
          </a:p>
          <a:p>
            <a:r>
              <a:rPr lang="de-DE" sz="2800" dirty="0"/>
              <a:t>Weitere Informationen auf der Homepage</a:t>
            </a:r>
          </a:p>
        </p:txBody>
      </p:sp>
    </p:spTree>
    <p:extLst>
      <p:ext uri="{BB962C8B-B14F-4D97-AF65-F5344CB8AC3E}">
        <p14:creationId xmlns:p14="http://schemas.microsoft.com/office/powerpoint/2010/main" val="38783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97FF56-7FF2-4976-8C8D-A099D39E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60" y="401622"/>
            <a:ext cx="8784654" cy="648072"/>
          </a:xfrm>
        </p:spPr>
        <p:txBody>
          <a:bodyPr/>
          <a:lstStyle/>
          <a:p>
            <a:pPr algn="l"/>
            <a:r>
              <a:rPr lang="de-DE" sz="3200" b="1" dirty="0"/>
              <a:t>Fahrten in der Qualifikationsphase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99E6B7-932A-4295-9A10-43C06C50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556740"/>
            <a:ext cx="8784976" cy="4392488"/>
          </a:xfrm>
          <a:noFill/>
        </p:spPr>
        <p:txBody>
          <a:bodyPr/>
          <a:lstStyle/>
          <a:p>
            <a:r>
              <a:rPr lang="de-DE" sz="2800" dirty="0"/>
              <a:t>Berufsorientierungsseminar „Markt der beruflichen Möglichkeiten“ (Haus Neuland, Q1); Uni-Tag</a:t>
            </a:r>
          </a:p>
          <a:p>
            <a:pPr indent="0">
              <a:spcAft>
                <a:spcPts val="600"/>
              </a:spcAft>
              <a:buNone/>
            </a:pPr>
            <a:r>
              <a:rPr lang="de-DE" sz="2800" i="1" dirty="0"/>
              <a:t>Kosten: ca. 70 €</a:t>
            </a:r>
          </a:p>
          <a:p>
            <a:r>
              <a:rPr lang="de-DE" sz="2800" dirty="0"/>
              <a:t>Studienfahrten in einem Leistungskurs (Q2)</a:t>
            </a:r>
          </a:p>
          <a:p>
            <a:pPr indent="0">
              <a:buNone/>
            </a:pPr>
            <a:r>
              <a:rPr lang="de-DE" sz="2800" i="1" dirty="0"/>
              <a:t>Kosten: ca. 350 €</a:t>
            </a:r>
          </a:p>
          <a:p>
            <a:pPr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weitere Kosten entstehen:</a:t>
            </a:r>
          </a:p>
          <a:p>
            <a:pPr marL="723900" indent="-368300"/>
            <a:r>
              <a:rPr lang="de-DE" sz="1800" dirty="0"/>
              <a:t>ggf. Anschaffung des Grafikrechners „TI </a:t>
            </a:r>
            <a:r>
              <a:rPr lang="de-DE" sz="1800" dirty="0" err="1"/>
              <a:t>nSpire</a:t>
            </a:r>
            <a:r>
              <a:rPr lang="de-DE" sz="1800" dirty="0"/>
              <a:t> CX“ (</a:t>
            </a:r>
            <a:r>
              <a:rPr lang="de-DE" sz="1800" i="1" dirty="0"/>
              <a:t>Kosten: ca. 95 €)</a:t>
            </a:r>
          </a:p>
          <a:p>
            <a:pPr marL="723900" indent="-368300"/>
            <a:r>
              <a:rPr lang="de-DE" sz="1800" i="1" dirty="0"/>
              <a:t>oder ein eigenes iPad (Kosten: noch nicht berechnet) </a:t>
            </a:r>
            <a:r>
              <a:rPr lang="de-DE" sz="1800" i="1" dirty="0">
                <a:sym typeface="Wingdings" panose="05000000000000000000" pitchFamily="2" charset="2"/>
              </a:rPr>
              <a:t> das ist aber noch längt nicht beschlossen und in der derzeitigen Situation absolut nachrangig!</a:t>
            </a:r>
            <a:endParaRPr lang="de-DE" sz="1800" i="1" dirty="0"/>
          </a:p>
        </p:txBody>
      </p:sp>
    </p:spTree>
    <p:extLst>
      <p:ext uri="{BB962C8B-B14F-4D97-AF65-F5344CB8AC3E}">
        <p14:creationId xmlns:p14="http://schemas.microsoft.com/office/powerpoint/2010/main" val="8110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516166B-CD32-492B-AF97-A60CE697E48F}"/>
              </a:ext>
            </a:extLst>
          </p:cNvPr>
          <p:cNvSpPr/>
          <p:nvPr/>
        </p:nvSpPr>
        <p:spPr>
          <a:xfrm>
            <a:off x="829129" y="1412720"/>
            <a:ext cx="8061822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de-DE" sz="3600" b="1" dirty="0">
                <a:latin typeface="+mn-lt"/>
              </a:rPr>
              <a:t>Vielen Dank für Ihre Aufmerksamkeit!</a:t>
            </a:r>
          </a:p>
          <a:p>
            <a:pPr marL="0" indent="0" algn="ctr">
              <a:buNone/>
            </a:pPr>
            <a:r>
              <a:rPr lang="de-DE" sz="3600" b="1" dirty="0">
                <a:latin typeface="+mn-lt"/>
              </a:rPr>
              <a:t>Auf gute drei Jahre der Zusammenarbeit!</a:t>
            </a:r>
          </a:p>
          <a:p>
            <a:pPr marL="0" indent="0" algn="ctr">
              <a:buNone/>
            </a:pPr>
            <a:endParaRPr lang="de-DE" sz="3600" b="1" dirty="0">
              <a:latin typeface="+mn-lt"/>
            </a:endParaRPr>
          </a:p>
          <a:p>
            <a:pPr marL="0" indent="0" algn="ctr">
              <a:buNone/>
            </a:pPr>
            <a:r>
              <a:rPr lang="de-DE" sz="2800" b="1" dirty="0">
                <a:latin typeface="+mn-lt"/>
              </a:rPr>
              <a:t>Falls Sie noch Fragen haben: nutzen Sie </a:t>
            </a:r>
          </a:p>
          <a:p>
            <a:pPr marL="0" indent="0" algn="ctr">
              <a:buNone/>
            </a:pPr>
            <a:r>
              <a:rPr lang="de-DE" sz="2800" b="1">
                <a:latin typeface="+mn-lt"/>
              </a:rPr>
              <a:t>(anonym) </a:t>
            </a:r>
            <a:r>
              <a:rPr lang="de-DE" sz="2800" b="1" dirty="0">
                <a:latin typeface="+mn-lt"/>
              </a:rPr>
              <a:t>die Seite</a:t>
            </a:r>
          </a:p>
          <a:p>
            <a:pPr marL="0" indent="0" algn="ctr">
              <a:buNone/>
            </a:pPr>
            <a:r>
              <a:rPr lang="de-DE" sz="2800" b="1" dirty="0">
                <a:latin typeface="+mn-lt"/>
                <a:hlinkClick r:id="rId3"/>
              </a:rPr>
              <a:t>https://ogy.de/w86s</a:t>
            </a:r>
            <a:r>
              <a:rPr lang="de-DE" sz="2800" b="1" dirty="0">
                <a:latin typeface="+mn-lt"/>
              </a:rPr>
              <a:t>,</a:t>
            </a:r>
          </a:p>
          <a:p>
            <a:pPr marL="0" indent="0" algn="ctr">
              <a:buNone/>
            </a:pPr>
            <a:r>
              <a:rPr lang="de-DE" sz="2800" b="1" dirty="0">
                <a:latin typeface="+mn-lt"/>
              </a:rPr>
              <a:t> um Ihre Fragen zu stellen. </a:t>
            </a:r>
          </a:p>
          <a:p>
            <a:pPr marL="0" indent="0" algn="ctr">
              <a:buNone/>
            </a:pPr>
            <a:r>
              <a:rPr lang="de-DE" sz="2800" b="1" dirty="0">
                <a:latin typeface="+mn-lt"/>
              </a:rPr>
              <a:t>Ich werde in regelmäßigen </a:t>
            </a:r>
          </a:p>
          <a:p>
            <a:pPr marL="0" indent="0" algn="ctr">
              <a:buNone/>
            </a:pPr>
            <a:r>
              <a:rPr lang="de-DE" sz="2800" b="1" dirty="0">
                <a:latin typeface="+mn-lt"/>
              </a:rPr>
              <a:t>Abständen darauf antworten!</a:t>
            </a:r>
          </a:p>
        </p:txBody>
      </p:sp>
    </p:spTree>
    <p:extLst>
      <p:ext uri="{BB962C8B-B14F-4D97-AF65-F5344CB8AC3E}">
        <p14:creationId xmlns:p14="http://schemas.microsoft.com/office/powerpoint/2010/main" val="218632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21602F8-E736-4528-889F-B3744A0E6E35}"/>
              </a:ext>
            </a:extLst>
          </p:cNvPr>
          <p:cNvSpPr/>
          <p:nvPr/>
        </p:nvSpPr>
        <p:spPr>
          <a:xfrm>
            <a:off x="971500" y="1556740"/>
            <a:ext cx="7777080" cy="488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dirty="0">
                <a:latin typeface="+mn-lt"/>
              </a:rPr>
              <a:t>Einige Aufgaben der </a:t>
            </a:r>
            <a:r>
              <a:rPr lang="de-DE" sz="2800" b="1" dirty="0">
                <a:latin typeface="+mn-lt"/>
              </a:rPr>
              <a:t>Beratungslehrer</a:t>
            </a:r>
            <a:r>
              <a:rPr lang="de-DE" sz="2800" dirty="0">
                <a:latin typeface="+mn-lt"/>
              </a:rPr>
              <a:t>:</a:t>
            </a:r>
          </a:p>
          <a:p>
            <a:pPr marL="812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latin typeface="+mn-lt"/>
              </a:rPr>
              <a:t>Beratung in Laufbahnfragen (Prüfung und Dokumentation)</a:t>
            </a:r>
          </a:p>
          <a:p>
            <a:pPr marL="812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latin typeface="+mn-lt"/>
              </a:rPr>
              <a:t>Vertrauenspersonen bei Problemen</a:t>
            </a:r>
          </a:p>
          <a:p>
            <a:pPr marL="812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latin typeface="+mn-lt"/>
              </a:rPr>
              <a:t>Überwachung des Entschuldigungsverfahrens</a:t>
            </a:r>
          </a:p>
          <a:p>
            <a:pPr marL="812800" indent="-457200">
              <a:buFont typeface="Arial" panose="020B0604020202020204" pitchFamily="34" charset="0"/>
              <a:buChar char="•"/>
            </a:pPr>
            <a:r>
              <a:rPr lang="de-DE" sz="2600" dirty="0">
                <a:latin typeface="+mn-lt"/>
              </a:rPr>
              <a:t>Abmeldungen und Beurlaubungen</a:t>
            </a:r>
          </a:p>
          <a:p>
            <a:pPr marL="812800" indent="-457200">
              <a:buFont typeface="Arial" panose="020B0604020202020204" pitchFamily="34" charset="0"/>
              <a:buChar char="•"/>
            </a:pPr>
            <a:r>
              <a:rPr lang="de-DE" sz="2600" dirty="0">
                <a:latin typeface="+mn-lt"/>
              </a:rPr>
              <a:t>Begleiten die Schüler*innen bis zum Abitur!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sz="2600" dirty="0">
                <a:latin typeface="+mn-lt"/>
              </a:rPr>
              <a:t>⇒ z.T. Aufgaben der vorherigen Klassenleitung, jetzt aber für 130 Schüler*innen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b="1" dirty="0">
                <a:latin typeface="+mn-lt"/>
              </a:rPr>
              <a:t>Nicht alle SuS haben bei den BLs Unterricht!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A84978-29DD-4EF3-84A2-873AD7B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00" y="409228"/>
            <a:ext cx="4104570" cy="648072"/>
          </a:xfrm>
        </p:spPr>
        <p:txBody>
          <a:bodyPr/>
          <a:lstStyle/>
          <a:p>
            <a:pPr algn="l"/>
            <a:r>
              <a:rPr lang="de-DE" sz="3200" b="1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39731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3EC16FF4-F77C-45A1-A9B2-C6CC73CAF2E9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None/>
            </a:pPr>
            <a:endParaRPr lang="de-DE" sz="3000" kern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21602F8-E736-4528-889F-B3744A0E6E35}"/>
              </a:ext>
            </a:extLst>
          </p:cNvPr>
          <p:cNvSpPr/>
          <p:nvPr/>
        </p:nvSpPr>
        <p:spPr>
          <a:xfrm>
            <a:off x="971500" y="1556740"/>
            <a:ext cx="74170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dirty="0">
                <a:latin typeface="+mn-lt"/>
              </a:rPr>
              <a:t>Einige Aufgaben der </a:t>
            </a:r>
            <a:r>
              <a:rPr lang="de-DE" sz="2800" b="1" dirty="0">
                <a:latin typeface="+mn-lt"/>
              </a:rPr>
              <a:t>Oberstufenleitung</a:t>
            </a:r>
            <a:r>
              <a:rPr lang="de-DE" sz="2800" dirty="0">
                <a:latin typeface="+mn-lt"/>
              </a:rPr>
              <a:t>:</a:t>
            </a:r>
          </a:p>
          <a:p>
            <a:pPr marL="812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Beratung in Laufbahnfragen</a:t>
            </a:r>
          </a:p>
          <a:p>
            <a:pPr marL="812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Vertrauenspersonen bei Problemen</a:t>
            </a:r>
          </a:p>
          <a:p>
            <a:pPr marL="812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Überwachung der Vorschriften der APO-</a:t>
            </a:r>
            <a:r>
              <a:rPr lang="de-DE" sz="2800" dirty="0" err="1">
                <a:latin typeface="+mn-lt"/>
              </a:rPr>
              <a:t>GOSt</a:t>
            </a:r>
            <a:r>
              <a:rPr lang="de-DE" sz="2800" dirty="0">
                <a:latin typeface="+mn-lt"/>
              </a:rPr>
              <a:t> und der Schülerlaufbahnen</a:t>
            </a:r>
          </a:p>
          <a:p>
            <a:pPr marL="8128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Organisation der Oberstufe (z.B. Kursplanung, Klausurplanung, Abitur)</a:t>
            </a:r>
          </a:p>
          <a:p>
            <a:pPr marL="0" indent="0">
              <a:buNone/>
            </a:pPr>
            <a:endParaRPr lang="de-DE" sz="2800" dirty="0">
              <a:latin typeface="+mn-lt"/>
            </a:endParaRPr>
          </a:p>
          <a:p>
            <a:pPr marL="0" indent="0">
              <a:buNone/>
            </a:pPr>
            <a:r>
              <a:rPr lang="de-DE" sz="2800" dirty="0">
                <a:latin typeface="+mn-lt"/>
              </a:rPr>
              <a:t>⇒ Aufgaben der vorherigen Stufenkoordination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A84978-29DD-4EF3-84A2-873AD7B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20" y="409228"/>
            <a:ext cx="3960550" cy="648072"/>
          </a:xfrm>
        </p:spPr>
        <p:txBody>
          <a:bodyPr/>
          <a:lstStyle/>
          <a:p>
            <a:pPr algn="l"/>
            <a:r>
              <a:rPr lang="de-DE" sz="3200" b="1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24348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21602F8-E736-4528-889F-B3744A0E6E35}"/>
              </a:ext>
            </a:extLst>
          </p:cNvPr>
          <p:cNvSpPr/>
          <p:nvPr/>
        </p:nvSpPr>
        <p:spPr>
          <a:xfrm>
            <a:off x="971500" y="1556740"/>
            <a:ext cx="741703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dirty="0">
                <a:latin typeface="+mn-lt"/>
              </a:rPr>
              <a:t>Was ist uns als </a:t>
            </a:r>
            <a:r>
              <a:rPr lang="de-DE" sz="2800" b="1" dirty="0">
                <a:latin typeface="+mn-lt"/>
              </a:rPr>
              <a:t>Oberstufenteam</a:t>
            </a:r>
            <a:r>
              <a:rPr lang="de-DE" sz="2800" dirty="0">
                <a:latin typeface="+mn-lt"/>
              </a:rPr>
              <a:t> wichtig?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Prinzip der offenen Tür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Atmosphäre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umfassende Unterstützung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hohes Maß an individueller Beratung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Anleitung zur Selbstverantwortung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Eigene Entscheidungen treffen, zu Entscheidungen stehen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Kommunikation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A84978-29DD-4EF3-84A2-873AD7B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20" y="409228"/>
            <a:ext cx="3960550" cy="648072"/>
          </a:xfrm>
        </p:spPr>
        <p:txBody>
          <a:bodyPr/>
          <a:lstStyle/>
          <a:p>
            <a:pPr algn="l"/>
            <a:r>
              <a:rPr lang="de-DE" sz="3200" b="1" dirty="0"/>
              <a:t>Allgemeines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65DD3771-B147-4CB4-8607-B4BF9E4D32F3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>
              <a:buFontTx/>
              <a:buChar char="-"/>
            </a:pPr>
            <a:endParaRPr lang="de-DE" sz="3000" kern="0" dirty="0"/>
          </a:p>
        </p:txBody>
      </p:sp>
    </p:spTree>
    <p:extLst>
      <p:ext uri="{BB962C8B-B14F-4D97-AF65-F5344CB8AC3E}">
        <p14:creationId xmlns:p14="http://schemas.microsoft.com/office/powerpoint/2010/main" val="40366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21602F8-E736-4528-889F-B3744A0E6E35}"/>
              </a:ext>
            </a:extLst>
          </p:cNvPr>
          <p:cNvSpPr/>
          <p:nvPr/>
        </p:nvSpPr>
        <p:spPr>
          <a:xfrm>
            <a:off x="971500" y="1556740"/>
            <a:ext cx="74170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dirty="0">
                <a:latin typeface="+mn-lt"/>
              </a:rPr>
              <a:t>Der </a:t>
            </a:r>
            <a:r>
              <a:rPr lang="de-DE" sz="2800" b="1" dirty="0">
                <a:latin typeface="+mn-lt"/>
              </a:rPr>
              <a:t>Übergang</a:t>
            </a:r>
            <a:r>
              <a:rPr lang="de-DE" sz="2800" dirty="0">
                <a:latin typeface="+mn-lt"/>
              </a:rPr>
              <a:t> von der Sek. I in die Sek. II: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interessant, neu, aber auch schwierig!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Kurssystem: keine Klassen mehr!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viele neue Mitschüler*innen!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viele neue Lehrer*innen!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eigene Entscheidungen treffen, zu Entscheidungen stehen!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+mn-lt"/>
              </a:rPr>
              <a:t>Ziele (Abitur!) neu justieren!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A84978-29DD-4EF3-84A2-873AD7B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20" y="409228"/>
            <a:ext cx="3960550" cy="648072"/>
          </a:xfrm>
        </p:spPr>
        <p:txBody>
          <a:bodyPr/>
          <a:lstStyle/>
          <a:p>
            <a:pPr algn="l"/>
            <a:r>
              <a:rPr lang="de-DE" sz="3200" b="1" dirty="0"/>
              <a:t>Allgemeines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65DD3771-B147-4CB4-8607-B4BF9E4D32F3}"/>
              </a:ext>
            </a:extLst>
          </p:cNvPr>
          <p:cNvSpPr txBox="1">
            <a:spLocks/>
          </p:cNvSpPr>
          <p:nvPr/>
        </p:nvSpPr>
        <p:spPr>
          <a:xfrm>
            <a:off x="971500" y="1922760"/>
            <a:ext cx="777708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1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>
              <a:buFontTx/>
              <a:buChar char="-"/>
            </a:pPr>
            <a:endParaRPr lang="de-DE" sz="3000" kern="0" dirty="0"/>
          </a:p>
        </p:txBody>
      </p:sp>
    </p:spTree>
    <p:extLst>
      <p:ext uri="{BB962C8B-B14F-4D97-AF65-F5344CB8AC3E}">
        <p14:creationId xmlns:p14="http://schemas.microsoft.com/office/powerpoint/2010/main" val="8283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Schichten">
  <a:themeElements>
    <a:clrScheme name="Schichten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chichten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ichten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ichten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2092</Words>
  <Application>Microsoft Office PowerPoint</Application>
  <PresentationFormat>Bildschirmpräsentation (4:3)</PresentationFormat>
  <Paragraphs>466</Paragraphs>
  <Slides>55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0" baseType="lpstr">
      <vt:lpstr>Arial</vt:lpstr>
      <vt:lpstr>Calibri</vt:lpstr>
      <vt:lpstr>Verdana</vt:lpstr>
      <vt:lpstr>Wingdings</vt:lpstr>
      <vt:lpstr>Schichten</vt:lpstr>
      <vt:lpstr>PowerPoint-Präsentation</vt:lpstr>
      <vt:lpstr>Was erwartet Sie in der Präsentation?</vt:lpstr>
      <vt:lpstr>Ansprechpartner</vt:lpstr>
      <vt:lpstr>Die BLs</vt:lpstr>
      <vt:lpstr>Die BLs</vt:lpstr>
      <vt:lpstr>Ansprechpartner</vt:lpstr>
      <vt:lpstr>Ansprechpartner</vt:lpstr>
      <vt:lpstr>Allgemeines</vt:lpstr>
      <vt:lpstr>Allgemeines</vt:lpstr>
      <vt:lpstr>Grundstruktur der Oberstufe –  Aufbau</vt:lpstr>
      <vt:lpstr>PowerPoint-Präsentation</vt:lpstr>
      <vt:lpstr>Grundstruktur der Oberstufe –  Abschlüsse</vt:lpstr>
      <vt:lpstr>Grundstruktur der Oberstufe –  Kursarten</vt:lpstr>
      <vt:lpstr>Grundstruktur der Oberstufe –  Fächer</vt:lpstr>
      <vt:lpstr>Grundstruktur der Oberstufe –  Fächer</vt:lpstr>
      <vt:lpstr>Grundstruktur der Oberstufe –  Fächer</vt:lpstr>
      <vt:lpstr>Grundstruktur der Oberstufe –  Fächer</vt:lpstr>
      <vt:lpstr>Laufbahnplanung –  Grundvorgaben</vt:lpstr>
      <vt:lpstr>Laufbahnplanung –  Grundvorgaben</vt:lpstr>
      <vt:lpstr>Laufbahnplanung –  Grundvorgaben</vt:lpstr>
      <vt:lpstr>Laufbahnplanung –  Grundvorgaben</vt:lpstr>
      <vt:lpstr>Laufbahnplanung –  Grundvorgaben</vt:lpstr>
      <vt:lpstr>Laufbahnplanung –  Einführungsphase</vt:lpstr>
      <vt:lpstr>Laufbahnplanung –  Einführungsphase</vt:lpstr>
      <vt:lpstr>Laufbahnplanung –  Einführungsphase</vt:lpstr>
      <vt:lpstr>Laufbahnplanung –  Einführungsphase</vt:lpstr>
      <vt:lpstr>Laufbahnplanung –  Einführungsphase</vt:lpstr>
      <vt:lpstr>Laufbahnplanung –  Einführungsphase</vt:lpstr>
      <vt:lpstr>Laufbahnplanung –  Einführungsphase</vt:lpstr>
      <vt:lpstr>Laufbahnplanung –  Einführungsphase</vt:lpstr>
      <vt:lpstr>Laufbahnplanung –  Einführungsphase</vt:lpstr>
      <vt:lpstr>Laufbahnplanung –  Einführungsphase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Qualifikationsphase</vt:lpstr>
      <vt:lpstr>Laufbahnplanung –  LuPO-Planungshilfe</vt:lpstr>
      <vt:lpstr>Laufbahnplanung –  Organisation der Wahlen</vt:lpstr>
      <vt:lpstr>Laufbahnplanung –  Organisation der Wahlen</vt:lpstr>
      <vt:lpstr>Sozialpraktikum in der EF</vt:lpstr>
      <vt:lpstr>Fahrten in der Qualifikationsphase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Fachkonferenz Mathematik am 01.12.2009</dc:title>
  <dc:creator>Martin Zapf</dc:creator>
  <cp:lastModifiedBy>Christian Macke</cp:lastModifiedBy>
  <cp:revision>499</cp:revision>
  <cp:lastPrinted>2013-09-01T13:02:04Z</cp:lastPrinted>
  <dcterms:created xsi:type="dcterms:W3CDTF">2009-11-25T11:03:57Z</dcterms:created>
  <dcterms:modified xsi:type="dcterms:W3CDTF">2020-03-20T10:31:11Z</dcterms:modified>
</cp:coreProperties>
</file>